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81" r:id="rId2"/>
    <p:sldId id="257" r:id="rId3"/>
    <p:sldId id="355" r:id="rId4"/>
    <p:sldId id="261" r:id="rId5"/>
    <p:sldId id="356" r:id="rId6"/>
    <p:sldId id="357" r:id="rId7"/>
    <p:sldId id="358" r:id="rId8"/>
    <p:sldId id="359" r:id="rId9"/>
    <p:sldId id="330" r:id="rId10"/>
    <p:sldId id="331" r:id="rId11"/>
    <p:sldId id="345" r:id="rId12"/>
    <p:sldId id="334" r:id="rId13"/>
    <p:sldId id="335" r:id="rId14"/>
    <p:sldId id="336" r:id="rId15"/>
    <p:sldId id="346" r:id="rId16"/>
    <p:sldId id="332" r:id="rId17"/>
    <p:sldId id="339" r:id="rId18"/>
    <p:sldId id="347" r:id="rId19"/>
    <p:sldId id="348" r:id="rId20"/>
    <p:sldId id="340" r:id="rId21"/>
    <p:sldId id="341" r:id="rId22"/>
    <p:sldId id="360" r:id="rId23"/>
    <p:sldId id="266" r:id="rId24"/>
    <p:sldId id="363" r:id="rId25"/>
    <p:sldId id="364" r:id="rId26"/>
    <p:sldId id="349" r:id="rId27"/>
    <p:sldId id="361" r:id="rId28"/>
    <p:sldId id="362" r:id="rId29"/>
    <p:sldId id="353" r:id="rId30"/>
    <p:sldId id="354" r:id="rId31"/>
    <p:sldId id="321" r:id="rId32"/>
    <p:sldId id="327" r:id="rId33"/>
    <p:sldId id="342" r:id="rId34"/>
    <p:sldId id="272" r:id="rId3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7E"/>
    <a:srgbClr val="00204D"/>
    <a:srgbClr val="2D875A"/>
    <a:srgbClr val="500C76"/>
    <a:srgbClr val="6F1572"/>
    <a:srgbClr val="77A22F"/>
    <a:srgbClr val="EDE2AA"/>
    <a:srgbClr val="731472"/>
    <a:srgbClr val="C1D4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95" autoAdjust="0"/>
    <p:restoredTop sz="94660"/>
  </p:normalViewPr>
  <p:slideViewPr>
    <p:cSldViewPr snapToGrid="0">
      <p:cViewPr>
        <p:scale>
          <a:sx n="50" d="100"/>
          <a:sy n="50" d="100"/>
        </p:scale>
        <p:origin x="-1912" y="-26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6A622C9D-BA70-4010-B33F-213F60FE307F}" type="datetimeFigureOut">
              <a:rPr lang="en-US" smtClean="0"/>
              <a:t>10/18/15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CA4DC23F-1B2C-4060-8611-EE4B83BF86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11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A000-0F17-4BF3-BF51-7A6C83CA344F}" type="datetimeFigureOut">
              <a:rPr lang="en-US" smtClean="0"/>
              <a:t>10/18/15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05B1-9572-4E7E-B013-BC5A953864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6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A000-0F17-4BF3-BF51-7A6C83CA344F}" type="datetimeFigureOut">
              <a:rPr lang="en-US" smtClean="0"/>
              <a:t>10/18/15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05B1-9572-4E7E-B013-BC5A953864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A000-0F17-4BF3-BF51-7A6C83CA344F}" type="datetimeFigureOut">
              <a:rPr lang="en-US" smtClean="0"/>
              <a:t>10/18/15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05B1-9572-4E7E-B013-BC5A953864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6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A000-0F17-4BF3-BF51-7A6C83CA344F}" type="datetimeFigureOut">
              <a:rPr lang="en-US" smtClean="0"/>
              <a:t>10/18/15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05B1-9572-4E7E-B013-BC5A953864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0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A000-0F17-4BF3-BF51-7A6C83CA344F}" type="datetimeFigureOut">
              <a:rPr lang="en-US" smtClean="0"/>
              <a:t>10/18/15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05B1-9572-4E7E-B013-BC5A953864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7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A000-0F17-4BF3-BF51-7A6C83CA344F}" type="datetimeFigureOut">
              <a:rPr lang="en-US" smtClean="0"/>
              <a:t>10/18/15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05B1-9572-4E7E-B013-BC5A953864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88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A000-0F17-4BF3-BF51-7A6C83CA344F}" type="datetimeFigureOut">
              <a:rPr lang="en-US" smtClean="0"/>
              <a:t>10/18/15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05B1-9572-4E7E-B013-BC5A953864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9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A000-0F17-4BF3-BF51-7A6C83CA344F}" type="datetimeFigureOut">
              <a:rPr lang="en-US" smtClean="0"/>
              <a:t>10/18/15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05B1-9572-4E7E-B013-BC5A953864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2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A000-0F17-4BF3-BF51-7A6C83CA344F}" type="datetimeFigureOut">
              <a:rPr lang="en-US" smtClean="0"/>
              <a:t>10/18/15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05B1-9572-4E7E-B013-BC5A953864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4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A000-0F17-4BF3-BF51-7A6C83CA344F}" type="datetimeFigureOut">
              <a:rPr lang="en-US" smtClean="0"/>
              <a:t>10/18/15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05B1-9572-4E7E-B013-BC5A953864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96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A000-0F17-4BF3-BF51-7A6C83CA344F}" type="datetimeFigureOut">
              <a:rPr lang="en-US" smtClean="0"/>
              <a:t>10/18/15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05B1-9572-4E7E-B013-BC5A953864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FA000-0F17-4BF3-BF51-7A6C83CA344F}" type="datetimeFigureOut">
              <a:rPr lang="en-US" smtClean="0"/>
              <a:t>10/18/15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E05B1-9572-4E7E-B013-BC5A953864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1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33843"/>
            <a:ext cx="12192000" cy="6953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10822" y="4012228"/>
            <a:ext cx="4484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pc="600" dirty="0" smtClean="0">
                <a:latin typeface="Century Gothic" panose="020B0502020202020204" pitchFamily="34" charset="0"/>
              </a:rPr>
              <a:t>October 2015</a:t>
            </a:r>
            <a:endParaRPr lang="en-US" sz="1600" spc="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12192000" cy="28346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587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TITLE 5 CHANGE (2007)</a:t>
            </a:r>
            <a:endParaRPr lang="en-US" sz="2400" b="1" spc="6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29691" y="820424"/>
            <a:ext cx="7323909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767840" y="1282089"/>
            <a:ext cx="86737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97" tIns="48448" rIns="96897" bIns="48448"/>
          <a:lstStyle>
            <a:defPPr>
              <a:defRPr lang="en-US"/>
            </a:defPPr>
            <a:lvl1pPr marL="339725" indent="-339725">
              <a:lnSpc>
                <a:spcPct val="11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  <a:defRPr sz="1700" b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T5 51008 Comprehensive </a:t>
            </a:r>
            <a:r>
              <a:rPr lang="en-US" dirty="0" smtClean="0"/>
              <a:t>Plan</a:t>
            </a:r>
          </a:p>
          <a:p>
            <a:endParaRPr lang="en-US" dirty="0"/>
          </a:p>
          <a:p>
            <a:r>
              <a:rPr lang="en-US" dirty="0"/>
              <a:t>(a) The </a:t>
            </a:r>
            <a:r>
              <a:rPr lang="en-US" b="1" dirty="0"/>
              <a:t>governing board of a community college </a:t>
            </a:r>
            <a:r>
              <a:rPr lang="en-US" dirty="0"/>
              <a:t>district shall establish policies for, and approve comprehensive or master plans, which include </a:t>
            </a:r>
            <a:r>
              <a:rPr lang="en-US" u="sng" dirty="0"/>
              <a:t>academic master plans </a:t>
            </a:r>
            <a:r>
              <a:rPr lang="en-US" dirty="0"/>
              <a:t>and long range master plans for facilities. </a:t>
            </a:r>
            <a:r>
              <a:rPr lang="en-US" b="1" i="1" dirty="0">
                <a:solidFill>
                  <a:srgbClr val="3366FF"/>
                </a:solidFill>
              </a:rPr>
              <a:t>The content of such plans shall be locally determined 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12192000" cy="28346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587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</a:t>
            </a:r>
            <a:r>
              <a:rPr lang="en-US" sz="2400" b="1" spc="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CCREDITATION</a:t>
            </a:r>
            <a:endParaRPr lang="en-US" sz="2400" b="1" spc="6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29691" y="820424"/>
            <a:ext cx="7323909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767840" y="1282089"/>
            <a:ext cx="86737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97" tIns="48448" rIns="96897" bIns="48448"/>
          <a:lstStyle>
            <a:defPPr>
              <a:defRPr lang="en-US"/>
            </a:defPPr>
            <a:lvl1pPr marL="339725" indent="-339725">
              <a:lnSpc>
                <a:spcPct val="11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  <a:defRPr sz="1700" b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Recent accreditation activities now “look for” an EMP as part of integrated planning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34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5" y="4023359"/>
            <a:ext cx="12192000" cy="2834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08663" y="1282088"/>
            <a:ext cx="639209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97" tIns="48448" rIns="96897" bIns="48448"/>
          <a:lstStyle>
            <a:defPPr>
              <a:defRPr lang="en-US"/>
            </a:defPPr>
            <a:lvl1pPr marL="339725" indent="-339725">
              <a:lnSpc>
                <a:spcPct val="11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  <a:defRPr sz="1700" b="1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lvl="1" indent="-285750">
              <a:spcBef>
                <a:spcPct val="20000"/>
              </a:spcBef>
              <a:buFont typeface="Wingdings" panose="05000000000000000000" pitchFamily="2" charset="2"/>
              <a:buChar char="v"/>
              <a:defRPr sz="1400"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dirty="0" smtClean="0">
                <a:solidFill>
                  <a:schemeClr val="tx1"/>
                </a:solidFill>
              </a:rPr>
              <a:t>Address </a:t>
            </a:r>
            <a:r>
              <a:rPr lang="en-US" dirty="0">
                <a:solidFill>
                  <a:schemeClr val="tx1"/>
                </a:solidFill>
              </a:rPr>
              <a:t>Educational &amp; Support Services </a:t>
            </a:r>
            <a:r>
              <a:rPr lang="en-US" dirty="0" smtClean="0">
                <a:solidFill>
                  <a:schemeClr val="tx1"/>
                </a:solidFill>
              </a:rPr>
              <a:t>Needs</a:t>
            </a:r>
          </a:p>
          <a:p>
            <a:pPr lvl="1"/>
            <a:endParaRPr lang="en-US" sz="1400" dirty="0" smtClean="0">
              <a:latin typeface="Century Gothic" panose="020B0502020202020204" pitchFamily="34" charset="0"/>
            </a:endParaRPr>
          </a:p>
          <a:p>
            <a:pPr lvl="1"/>
            <a:r>
              <a:rPr lang="en-US" dirty="0"/>
              <a:t>Facilities implications from enrollment growth projections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Mix </a:t>
            </a:r>
            <a:r>
              <a:rPr lang="en-US" dirty="0"/>
              <a:t>of educational programs &amp; match to service area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87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PURPOSE OF THE EMP</a:t>
            </a:r>
            <a:endParaRPr lang="en-US" sz="2400" b="1" spc="6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29691" y="820424"/>
            <a:ext cx="7323909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3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12192000" cy="2834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08663" y="1282088"/>
            <a:ext cx="639209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97" tIns="48448" rIns="96897" bIns="48448"/>
          <a:lstStyle>
            <a:defPPr>
              <a:defRPr lang="en-US"/>
            </a:defPPr>
            <a:lvl1pPr marL="339725" indent="-339725">
              <a:lnSpc>
                <a:spcPct val="11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  <a:defRPr sz="1700" b="1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lvl="1" indent="-285750">
              <a:spcBef>
                <a:spcPct val="20000"/>
              </a:spcBef>
              <a:buFont typeface="Wingdings" panose="05000000000000000000" pitchFamily="2" charset="2"/>
              <a:buChar char="v"/>
              <a:defRPr sz="1400"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Review </a:t>
            </a:r>
            <a:r>
              <a:rPr lang="en-US" dirty="0">
                <a:solidFill>
                  <a:schemeClr val="tx1"/>
                </a:solidFill>
              </a:rPr>
              <a:t>the learning environment for:</a:t>
            </a:r>
          </a:p>
          <a:p>
            <a:pPr lvl="1"/>
            <a:r>
              <a:rPr lang="en-US" dirty="0"/>
              <a:t>Changes in teaching methodology &amp; delivery of instruction</a:t>
            </a:r>
          </a:p>
          <a:p>
            <a:pPr lvl="1"/>
            <a:r>
              <a:rPr lang="en-US" dirty="0"/>
              <a:t>Potential new programs of instruction</a:t>
            </a:r>
          </a:p>
          <a:p>
            <a:pPr lvl="1"/>
            <a:r>
              <a:rPr lang="en-US" dirty="0"/>
              <a:t>Impacts of technology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US" dirty="0">
                <a:solidFill>
                  <a:schemeClr val="tx1"/>
                </a:solidFill>
              </a:rPr>
              <a:t>Serves as a long-term planning document</a:t>
            </a:r>
          </a:p>
          <a:p>
            <a:pPr lvl="1"/>
            <a:r>
              <a:rPr lang="en-US" dirty="0"/>
              <a:t>Perhaps revisited every six to seven years with the accreditation cycle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87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PURPOSE OF THE EMP</a:t>
            </a:r>
            <a:endParaRPr lang="en-US" sz="2400" b="1" spc="6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29691" y="820424"/>
            <a:ext cx="7323909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28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12192000" cy="28346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87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EMP IS NOT…</a:t>
            </a:r>
            <a:endParaRPr lang="en-US" sz="2400" b="1" spc="6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29691" y="820424"/>
            <a:ext cx="7323909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2908663" y="1282088"/>
            <a:ext cx="8229600" cy="5235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700" b="1" dirty="0">
                <a:latin typeface="Century Gothic" panose="020B0502020202020204" pitchFamily="34" charset="0"/>
                <a:cs typeface="Arial" panose="020B0604020202020204" pitchFamily="34" charset="0"/>
              </a:rPr>
              <a:t>The same as a functional-level plan</a:t>
            </a: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endParaRPr lang="en-US" sz="14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Technology</a:t>
            </a: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endParaRPr lang="en-US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  <a:t>Distance Education</a:t>
            </a: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endParaRPr lang="en-US" sz="14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Student Success and Support Program</a:t>
            </a:r>
            <a:endParaRPr lang="en-US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endParaRPr lang="en-US" sz="14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Student Equity</a:t>
            </a: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endParaRPr lang="en-US" sz="14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1023" y="2041388"/>
            <a:ext cx="13716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l_fi" descr="http://southerntransplant.com/wp-content/uploads/2010/08/no_sign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4016" y="1747137"/>
            <a:ext cx="2034640" cy="209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72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12192000" cy="28346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87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EMP OVERVIEW</a:t>
            </a:r>
            <a:endParaRPr lang="en-US" sz="2400" b="1" spc="6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29691" y="820424"/>
            <a:ext cx="7323909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075043" y="1282089"/>
            <a:ext cx="6131402" cy="5235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en-US" sz="1700" dirty="0">
                <a:latin typeface="Century Gothic" panose="020B0502020202020204" pitchFamily="34" charset="0"/>
              </a:rPr>
              <a:t>Message from President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700" dirty="0">
                <a:latin typeface="Century Gothic" panose="020B0502020202020204" pitchFamily="34" charset="0"/>
              </a:rPr>
              <a:t>Introduction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700" dirty="0">
                <a:latin typeface="Century Gothic" panose="020B0502020202020204" pitchFamily="34" charset="0"/>
              </a:rPr>
              <a:t>College History &amp; Overview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700" dirty="0">
                <a:latin typeface="Century Gothic" panose="020B0502020202020204" pitchFamily="34" charset="0"/>
              </a:rPr>
              <a:t>Mission, Vision, Values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700" dirty="0">
                <a:latin typeface="Century Gothic" panose="020B0502020202020204" pitchFamily="34" charset="0"/>
              </a:rPr>
              <a:t>Environmental Scan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en-US" sz="1700" dirty="0">
                <a:latin typeface="Century Gothic" panose="020B0502020202020204" pitchFamily="34" charset="0"/>
              </a:rPr>
              <a:t>External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en-US" sz="1700" dirty="0">
                <a:latin typeface="Century Gothic" panose="020B0502020202020204" pitchFamily="34" charset="0"/>
              </a:rPr>
              <a:t>Internal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700" dirty="0">
                <a:latin typeface="Century Gothic" panose="020B0502020202020204" pitchFamily="34" charset="0"/>
              </a:rPr>
              <a:t>Plan </a:t>
            </a:r>
            <a:r>
              <a:rPr lang="en-US" sz="1700" dirty="0" smtClean="0">
                <a:latin typeface="Century Gothic" panose="020B0502020202020204" pitchFamily="34" charset="0"/>
              </a:rPr>
              <a:t>Assumptions and Strategic Priorities</a:t>
            </a:r>
            <a:endParaRPr lang="en-US" sz="1700" dirty="0">
              <a:latin typeface="Century Gothic" panose="020B0502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1700" dirty="0">
                <a:latin typeface="Century Gothic" panose="020B0502020202020204" pitchFamily="34" charset="0"/>
              </a:rPr>
              <a:t>Opportunities for the Future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700" dirty="0">
                <a:latin typeface="Century Gothic" panose="020B0502020202020204" pitchFamily="34" charset="0"/>
              </a:rPr>
              <a:t>Projections for the Future Growth</a:t>
            </a:r>
            <a:endParaRPr lang="en-US" sz="17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5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12192000" cy="2834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29690" y="1282089"/>
            <a:ext cx="7567749" cy="531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97" tIns="48448" rIns="96897" bIns="48448"/>
          <a:lstStyle>
            <a:defPPr>
              <a:defRPr lang="en-US"/>
            </a:defPPr>
            <a:lvl1pPr marL="339725" indent="-339725">
              <a:lnSpc>
                <a:spcPct val="11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  <a:defRPr sz="1700" b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dirty="0"/>
              <a:t>Selection &amp; Kick Off- Fall 2015</a:t>
            </a:r>
          </a:p>
          <a:p>
            <a:pPr>
              <a:buClrTx/>
            </a:pPr>
            <a:r>
              <a:rPr lang="en-US" dirty="0"/>
              <a:t>Fall 2015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en-US" sz="1700" dirty="0">
                <a:latin typeface="Century Gothic" panose="020B0502020202020204" pitchFamily="34" charset="0"/>
              </a:rPr>
              <a:t>Data collection &amp; analysis, preliminary findings presentation</a:t>
            </a:r>
          </a:p>
          <a:p>
            <a:pPr>
              <a:buClrTx/>
            </a:pPr>
            <a:r>
              <a:rPr lang="en-US" dirty="0"/>
              <a:t>Spring 2016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en-US" sz="1700" dirty="0">
                <a:latin typeface="Century Gothic" panose="020B0502020202020204" pitchFamily="34" charset="0"/>
              </a:rPr>
              <a:t>Interviews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en-US" sz="1700" dirty="0">
                <a:latin typeface="Century Gothic" panose="020B0502020202020204" pitchFamily="34" charset="0"/>
              </a:rPr>
              <a:t>Presentations to </a:t>
            </a:r>
            <a:r>
              <a:rPr lang="en-US" sz="1700" dirty="0" smtClean="0">
                <a:latin typeface="Century Gothic" panose="020B0502020202020204" pitchFamily="34" charset="0"/>
              </a:rPr>
              <a:t>Planning &amp; Budget Committee &amp; Campus</a:t>
            </a:r>
            <a:endParaRPr lang="en-US" sz="1700" dirty="0">
              <a:latin typeface="Century Gothic" panose="020B0502020202020204" pitchFamily="34" charset="0"/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en-US" sz="1700" dirty="0">
                <a:latin typeface="Century Gothic" panose="020B0502020202020204" pitchFamily="34" charset="0"/>
              </a:rPr>
              <a:t>Open house sessions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en-US" sz="1700" dirty="0">
                <a:latin typeface="Century Gothic" panose="020B0502020202020204" pitchFamily="34" charset="0"/>
              </a:rPr>
              <a:t>Academic Senate presentation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en-US" sz="1700" dirty="0">
                <a:latin typeface="Century Gothic" panose="020B0502020202020204" pitchFamily="34" charset="0"/>
              </a:rPr>
              <a:t>Board presentation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587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PROCESS</a:t>
            </a:r>
            <a:endParaRPr lang="en-US" sz="2400" b="1" spc="6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29691" y="820424"/>
            <a:ext cx="7323909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89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12192000" cy="2834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87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DATA COLLECTION</a:t>
            </a:r>
            <a:endParaRPr lang="en-US" sz="2400" b="1" spc="6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29691" y="820424"/>
            <a:ext cx="7323909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3352801" y="128143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700" dirty="0">
                <a:latin typeface="Century Gothic" panose="020B0502020202020204" pitchFamily="34" charset="0"/>
                <a:cs typeface="Arial" panose="020B0604020202020204" pitchFamily="34" charset="0"/>
              </a:rPr>
              <a:t>External data, documents, research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en-US" sz="17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7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Recent </a:t>
            </a:r>
            <a:r>
              <a:rPr lang="en-US" sz="1700" dirty="0">
                <a:latin typeface="Century Gothic" panose="020B0502020202020204" pitchFamily="34" charset="0"/>
                <a:cs typeface="Arial" panose="020B0604020202020204" pitchFamily="34" charset="0"/>
              </a:rPr>
              <a:t>College plans, research, projects, program reviews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en-US" sz="17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7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Questionnaire </a:t>
            </a:r>
            <a:r>
              <a:rPr lang="en-US" sz="1700" dirty="0">
                <a:latin typeface="Century Gothic" panose="020B0502020202020204" pitchFamily="34" charset="0"/>
                <a:cs typeface="Arial" panose="020B0604020202020204" pitchFamily="34" charset="0"/>
              </a:rPr>
              <a:t>and structured interviews (faculty &amp; academic deans)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en-US" sz="17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7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Email </a:t>
            </a:r>
            <a:r>
              <a:rPr lang="en-US" sz="1700" dirty="0">
                <a:latin typeface="Century Gothic" panose="020B0502020202020204" pitchFamily="34" charset="0"/>
                <a:cs typeface="Arial" panose="020B0604020202020204" pitchFamily="34" charset="0"/>
              </a:rPr>
              <a:t>exchanges (faculty &amp; academic deans)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en-US" sz="17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7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Exchange </a:t>
            </a:r>
            <a:r>
              <a:rPr lang="en-US" sz="1700" dirty="0">
                <a:latin typeface="Century Gothic" panose="020B0502020202020204" pitchFamily="34" charset="0"/>
                <a:cs typeface="Arial" panose="020B0604020202020204" pitchFamily="34" charset="0"/>
              </a:rPr>
              <a:t>of information with HPI (FMP)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en-US" sz="17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7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12192000" cy="28346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87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CORE QUESTIONS</a:t>
            </a:r>
            <a:endParaRPr lang="en-US" sz="2400" b="1" spc="6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29691" y="820424"/>
            <a:ext cx="7323909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84174" y="1139342"/>
            <a:ext cx="77224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 dirty="0" smtClean="0">
                <a:latin typeface="Century Gothic" panose="020B0502020202020204" pitchFamily="34" charset="0"/>
              </a:rPr>
              <a:t>1. How much additional instructional space will Palo Verde College need into the future?</a:t>
            </a:r>
            <a:endParaRPr lang="en-US" sz="1700" i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4174" y="2377218"/>
            <a:ext cx="73432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 dirty="0" smtClean="0">
                <a:latin typeface="Century Gothic" panose="020B0502020202020204" pitchFamily="34" charset="0"/>
              </a:rPr>
              <a:t>2. What might be the curriculum options to match labor market needs and transfer opportunities?</a:t>
            </a:r>
            <a:endParaRPr lang="en-US" sz="1700" i="1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1635" y="3615094"/>
            <a:ext cx="508026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But, wait there is more…..</a:t>
            </a:r>
            <a:endParaRPr lang="en-US" sz="17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3595" y="4237417"/>
            <a:ext cx="569634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Accreditation considerations</a:t>
            </a:r>
            <a:endParaRPr lang="en-US" sz="17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8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9433"/>
            <a:ext cx="12192000" cy="28346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827" y="820424"/>
            <a:ext cx="3532022" cy="46420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587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QUESTIONS</a:t>
            </a:r>
            <a:endParaRPr lang="en-US" sz="2400" b="1" spc="6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29691" y="820424"/>
            <a:ext cx="7323909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45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895"/>
            <a:ext cx="12192000" cy="28346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587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 H E  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 E A M 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343150" y="820424"/>
            <a:ext cx="7477125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358096" y="1562107"/>
            <a:ext cx="4724399" cy="37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97" tIns="48448" rIns="96897" bIns="48448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17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Cambridge West Partnership</a:t>
            </a:r>
          </a:p>
          <a:p>
            <a:pPr algn="l"/>
            <a:r>
              <a:rPr lang="en-US" altLang="en-US" sz="1200" b="0" dirty="0">
                <a:latin typeface="Century Gothic" panose="020B0502020202020204" pitchFamily="34" charset="0"/>
              </a:rPr>
              <a:t>Irvine, California</a:t>
            </a:r>
          </a:p>
          <a:p>
            <a:endParaRPr lang="en-US" altLang="en-US" sz="1200" b="0" dirty="0">
              <a:solidFill>
                <a:srgbClr val="2B788C"/>
              </a:solidFill>
              <a:latin typeface="Trajan Pro" panose="02020502050506020301" pitchFamily="18" charset="0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4383495" y="2353458"/>
            <a:ext cx="3365501" cy="254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97" tIns="48448" rIns="96897" bIns="48448"/>
          <a:lstStyle>
            <a:lvl1pPr marL="230188" indent="-230188" algn="ctr" defTabSz="968375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7400" indent="-303213" algn="ctr" defTabSz="968375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1263" indent="-242888" algn="ctr" defTabSz="968375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5450" indent="-241300" algn="ctr" defTabSz="968375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9638" indent="-241300" algn="ctr" defTabSz="968375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36838" indent="-241300" algn="ctr" defTabSz="968375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94038" indent="-241300" algn="ctr" defTabSz="968375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1238" indent="-241300" algn="ctr" defTabSz="968375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8438" indent="-241300" algn="ctr" defTabSz="968375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l">
              <a:lnSpc>
                <a:spcPct val="90000"/>
              </a:lnSpc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b="1" dirty="0" smtClean="0">
                <a:latin typeface="Century Gothic" panose="020B0502020202020204" pitchFamily="34" charset="0"/>
              </a:rPr>
              <a:t>C.M. Brahmbhatt</a:t>
            </a:r>
          </a:p>
          <a:p>
            <a:pPr marL="0" indent="0" algn="l">
              <a:lnSpc>
                <a:spcPct val="90000"/>
              </a:lnSpc>
              <a:buSzPct val="75000"/>
            </a:pPr>
            <a:r>
              <a:rPr lang="en-US" altLang="en-US" sz="1400" b="1" dirty="0" smtClean="0">
                <a:latin typeface="Century Gothic" panose="020B0502020202020204" pitchFamily="34" charset="0"/>
              </a:rPr>
              <a:t>      </a:t>
            </a:r>
            <a:r>
              <a:rPr lang="en-US" altLang="en-US" sz="1200" b="0" dirty="0" smtClean="0">
                <a:latin typeface="Century Gothic" panose="020B0502020202020204" pitchFamily="34" charset="0"/>
              </a:rPr>
              <a:t>Senior Partner &amp; Manager</a:t>
            </a:r>
          </a:p>
          <a:p>
            <a:pPr marL="0" indent="0" algn="l">
              <a:lnSpc>
                <a:spcPct val="90000"/>
              </a:lnSpc>
              <a:buSzPct val="75000"/>
            </a:pPr>
            <a:endParaRPr lang="en-US" altLang="en-US" sz="1200" b="0" dirty="0" smtClean="0">
              <a:latin typeface="Century Gothic" panose="020B0502020202020204" pitchFamily="34" charset="0"/>
            </a:endParaRPr>
          </a:p>
          <a:p>
            <a:pPr marL="285750" indent="-285750" algn="l">
              <a:lnSpc>
                <a:spcPct val="90000"/>
              </a:lnSpc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b="1" dirty="0" smtClean="0">
                <a:latin typeface="Century Gothic" panose="020B0502020202020204" pitchFamily="34" charset="0"/>
              </a:rPr>
              <a:t>Joyce Black</a:t>
            </a:r>
          </a:p>
          <a:p>
            <a:pPr marL="0" indent="0" algn="l">
              <a:lnSpc>
                <a:spcPct val="90000"/>
              </a:lnSpc>
              <a:buSzPct val="75000"/>
            </a:pPr>
            <a:r>
              <a:rPr lang="en-US" altLang="en-US" sz="1400" b="1" dirty="0">
                <a:latin typeface="Century Gothic" panose="020B0502020202020204" pitchFamily="34" charset="0"/>
              </a:rPr>
              <a:t> </a:t>
            </a:r>
            <a:r>
              <a:rPr lang="en-US" altLang="en-US" sz="1400" b="1" dirty="0" smtClean="0">
                <a:latin typeface="Century Gothic" panose="020B0502020202020204" pitchFamily="34" charset="0"/>
              </a:rPr>
              <a:t>     </a:t>
            </a:r>
            <a:r>
              <a:rPr lang="en-US" altLang="en-US" sz="1200" b="0" dirty="0" smtClean="0">
                <a:latin typeface="Century Gothic" panose="020B0502020202020204" pitchFamily="34" charset="0"/>
              </a:rPr>
              <a:t>Senior </a:t>
            </a:r>
            <a:r>
              <a:rPr lang="en-US" altLang="en-US" sz="1200" b="0" dirty="0">
                <a:latin typeface="Century Gothic" panose="020B0502020202020204" pitchFamily="34" charset="0"/>
              </a:rPr>
              <a:t>Partner &amp; Project Leader</a:t>
            </a:r>
          </a:p>
          <a:p>
            <a:pPr marL="171450" indent="-171450" algn="l">
              <a:lnSpc>
                <a:spcPct val="90000"/>
              </a:lnSpc>
              <a:buSzPct val="75000"/>
              <a:buFont typeface="Wingdings" panose="05000000000000000000" pitchFamily="2" charset="2"/>
              <a:buChar char="v"/>
            </a:pPr>
            <a:endParaRPr lang="en-US" altLang="en-US" sz="1200" dirty="0" smtClean="0">
              <a:latin typeface="Century Gothic" panose="020B0502020202020204" pitchFamily="34" charset="0"/>
            </a:endParaRPr>
          </a:p>
          <a:p>
            <a:pPr marL="285750" indent="-285750" algn="l">
              <a:lnSpc>
                <a:spcPct val="90000"/>
              </a:lnSpc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b="1" dirty="0" smtClean="0">
                <a:latin typeface="Century Gothic" panose="020B0502020202020204" pitchFamily="34" charset="0"/>
              </a:rPr>
              <a:t>Dr</a:t>
            </a:r>
            <a:r>
              <a:rPr lang="en-US" altLang="en-US" sz="1400" b="1" dirty="0">
                <a:latin typeface="Century Gothic" panose="020B0502020202020204" pitchFamily="34" charset="0"/>
              </a:rPr>
              <a:t>. Fred </a:t>
            </a:r>
            <a:r>
              <a:rPr lang="en-US" altLang="en-US" sz="1400" b="1" dirty="0" smtClean="0">
                <a:latin typeface="Century Gothic" panose="020B0502020202020204" pitchFamily="34" charset="0"/>
              </a:rPr>
              <a:t>Trapp</a:t>
            </a:r>
          </a:p>
          <a:p>
            <a:pPr marL="0" indent="0" algn="l">
              <a:lnSpc>
                <a:spcPct val="90000"/>
              </a:lnSpc>
              <a:buSzPct val="75000"/>
            </a:pPr>
            <a:r>
              <a:rPr lang="en-US" altLang="en-US" sz="1400" b="1" dirty="0" smtClean="0">
                <a:latin typeface="Century Gothic" panose="020B0502020202020204" pitchFamily="34" charset="0"/>
              </a:rPr>
              <a:t>      </a:t>
            </a:r>
            <a:r>
              <a:rPr lang="en-US" altLang="en-US" sz="1200" b="0" dirty="0" smtClean="0">
                <a:latin typeface="Century Gothic" panose="020B0502020202020204" pitchFamily="34" charset="0"/>
              </a:rPr>
              <a:t>Educational </a:t>
            </a:r>
            <a:r>
              <a:rPr lang="en-US" altLang="en-US" sz="1200" b="0" dirty="0">
                <a:latin typeface="Century Gothic" panose="020B0502020202020204" pitchFamily="34" charset="0"/>
              </a:rPr>
              <a:t>Master Plan </a:t>
            </a:r>
            <a:r>
              <a:rPr lang="en-US" altLang="en-US" sz="1200" b="0" dirty="0" smtClean="0">
                <a:latin typeface="Century Gothic" panose="020B0502020202020204" pitchFamily="34" charset="0"/>
              </a:rPr>
              <a:t>Leader</a:t>
            </a:r>
            <a:endParaRPr lang="en-US" altLang="en-US" sz="1200" dirty="0">
              <a:latin typeface="Century Gothic" panose="020B0502020202020204" pitchFamily="34" charset="0"/>
            </a:endParaRPr>
          </a:p>
          <a:p>
            <a:pPr marL="0" indent="0" algn="l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75000"/>
            </a:pPr>
            <a:endParaRPr lang="en-US" altLang="en-US" sz="1200" b="0" dirty="0" smtClean="0">
              <a:latin typeface="Century Gothic" panose="020B0502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187147" y="1542185"/>
            <a:ext cx="4762499" cy="3479601"/>
            <a:chOff x="6696076" y="1902024"/>
            <a:chExt cx="4762499" cy="3479601"/>
          </a:xfrm>
        </p:grpSpPr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6696076" y="1902024"/>
              <a:ext cx="3793682" cy="373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97" tIns="48448" rIns="96897" bIns="48448"/>
            <a:lstStyle>
              <a:lvl1pPr algn="ctr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700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HPI Architecture</a:t>
              </a:r>
              <a:endParaRPr lang="en-US" altLang="en-US" sz="17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  <a:p>
              <a:pPr algn="l"/>
              <a:r>
                <a:rPr lang="en-US" altLang="en-US" sz="1200" dirty="0" smtClean="0">
                  <a:latin typeface="Century Gothic" panose="020B0502020202020204" pitchFamily="34" charset="0"/>
                </a:rPr>
                <a:t>Newport Beach</a:t>
              </a:r>
              <a:r>
                <a:rPr lang="en-US" altLang="en-US" sz="1200" b="0" dirty="0" smtClean="0">
                  <a:latin typeface="Century Gothic" panose="020B0502020202020204" pitchFamily="34" charset="0"/>
                </a:rPr>
                <a:t>, </a:t>
              </a:r>
              <a:r>
                <a:rPr lang="en-US" altLang="en-US" sz="1200" b="0" dirty="0">
                  <a:latin typeface="Century Gothic" panose="020B0502020202020204" pitchFamily="34" charset="0"/>
                </a:rPr>
                <a:t>California</a:t>
              </a:r>
            </a:p>
            <a:p>
              <a:endParaRPr lang="en-US" altLang="en-US" sz="1200" b="0" dirty="0">
                <a:solidFill>
                  <a:srgbClr val="2B788C"/>
                </a:solidFill>
                <a:latin typeface="Trajan Pro" panose="02020502050506020301" pitchFamily="18" charset="0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6721474" y="2693375"/>
              <a:ext cx="4737101" cy="268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97" tIns="48448" rIns="96897" bIns="48448"/>
            <a:lstStyle>
              <a:lvl1pPr marL="230188" indent="-230188" algn="ctr" defTabSz="968375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87400" indent="-303213" algn="ctr" defTabSz="968375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211263" indent="-242888" algn="ctr" defTabSz="968375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95450" indent="-241300" algn="ctr" defTabSz="968375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179638" indent="-241300" algn="ctr" defTabSz="968375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636838" indent="-241300" algn="ctr" defTabSz="968375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094038" indent="-241300" algn="ctr" defTabSz="968375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551238" indent="-241300" algn="ctr" defTabSz="968375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008438" indent="-241300" algn="ctr" defTabSz="968375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285750" indent="-285750" algn="l">
                <a:lnSpc>
                  <a:spcPct val="90000"/>
                </a:lnSpc>
                <a:buSzPct val="75000"/>
                <a:buFont typeface="Wingdings" panose="05000000000000000000" pitchFamily="2" charset="2"/>
                <a:buChar char="v"/>
              </a:pPr>
              <a:r>
                <a:rPr lang="en-US" altLang="en-US" sz="1400" b="1" dirty="0" smtClean="0">
                  <a:latin typeface="Century Gothic" panose="020B0502020202020204" pitchFamily="34" charset="0"/>
                </a:rPr>
                <a:t>Lawrence Frapwell</a:t>
              </a:r>
            </a:p>
            <a:p>
              <a:pPr marL="0" indent="0" algn="l">
                <a:lnSpc>
                  <a:spcPct val="90000"/>
                </a:lnSpc>
                <a:buSzPct val="75000"/>
              </a:pPr>
              <a:r>
                <a:rPr lang="en-US" altLang="en-US" sz="1400" b="1" dirty="0" smtClean="0">
                  <a:latin typeface="Century Gothic" panose="020B0502020202020204" pitchFamily="34" charset="0"/>
                </a:rPr>
                <a:t>      </a:t>
              </a:r>
              <a:r>
                <a:rPr lang="en-US" altLang="en-US" sz="1200" dirty="0" smtClean="0">
                  <a:latin typeface="Century Gothic" panose="020B0502020202020204" pitchFamily="34" charset="0"/>
                </a:rPr>
                <a:t>President &amp; Principal-in-Charge</a:t>
              </a:r>
              <a:endParaRPr lang="en-US" altLang="en-US" sz="1200" b="0" dirty="0">
                <a:latin typeface="Century Gothic" panose="020B0502020202020204" pitchFamily="34" charset="0"/>
              </a:endParaRPr>
            </a:p>
            <a:p>
              <a:pPr marL="0" indent="0" algn="l">
                <a:lnSpc>
                  <a:spcPct val="90000"/>
                </a:lnSpc>
                <a:buSzPct val="75000"/>
              </a:pPr>
              <a:endParaRPr lang="en-US" altLang="en-US" sz="1200" dirty="0" smtClean="0">
                <a:latin typeface="Century Gothic" panose="020B0502020202020204" pitchFamily="34" charset="0"/>
              </a:endParaRPr>
            </a:p>
            <a:p>
              <a:pPr marL="285750" indent="-285750" algn="l">
                <a:lnSpc>
                  <a:spcPct val="90000"/>
                </a:lnSpc>
                <a:buSzPct val="75000"/>
                <a:buFont typeface="Wingdings" panose="05000000000000000000" pitchFamily="2" charset="2"/>
                <a:buChar char="v"/>
              </a:pPr>
              <a:r>
                <a:rPr lang="en-US" altLang="en-US" sz="1400" b="1" dirty="0" smtClean="0">
                  <a:latin typeface="Century Gothic" panose="020B0502020202020204" pitchFamily="34" charset="0"/>
                </a:rPr>
                <a:t>Megan Gaunce </a:t>
              </a:r>
            </a:p>
            <a:p>
              <a:pPr marL="0" indent="0" algn="l">
                <a:lnSpc>
                  <a:spcPct val="90000"/>
                </a:lnSpc>
                <a:buSzPct val="75000"/>
              </a:pPr>
              <a:r>
                <a:rPr lang="en-US" altLang="en-US" sz="1200" b="1" dirty="0">
                  <a:latin typeface="Century Gothic" panose="020B0502020202020204" pitchFamily="34" charset="0"/>
                </a:rPr>
                <a:t> </a:t>
              </a:r>
              <a:r>
                <a:rPr lang="en-US" altLang="en-US" sz="1200" b="1" dirty="0" smtClean="0">
                  <a:latin typeface="Century Gothic" panose="020B0502020202020204" pitchFamily="34" charset="0"/>
                </a:rPr>
                <a:t>      </a:t>
              </a:r>
              <a:r>
                <a:rPr lang="en-US" altLang="en-US" sz="1200" dirty="0" smtClean="0">
                  <a:latin typeface="Century Gothic" panose="020B0502020202020204" pitchFamily="34" charset="0"/>
                </a:rPr>
                <a:t>Facilities </a:t>
              </a:r>
              <a:r>
                <a:rPr lang="en-US" altLang="en-US" sz="1200" dirty="0">
                  <a:latin typeface="Century Gothic" panose="020B0502020202020204" pitchFamily="34" charset="0"/>
                </a:rPr>
                <a:t>Planning Project Leader</a:t>
              </a:r>
              <a:endParaRPr lang="en-US" altLang="en-US" sz="1200" b="0" dirty="0">
                <a:latin typeface="Century Gothic" panose="020B0502020202020204" pitchFamily="34" charset="0"/>
              </a:endParaRPr>
            </a:p>
            <a:p>
              <a:pPr marL="0" indent="0" algn="l">
                <a:lnSpc>
                  <a:spcPct val="90000"/>
                </a:lnSpc>
                <a:buClr>
                  <a:schemeClr val="accent1">
                    <a:lumMod val="75000"/>
                  </a:schemeClr>
                </a:buClr>
                <a:buSzPct val="75000"/>
              </a:pPr>
              <a:endParaRPr lang="en-US" altLang="en-US" sz="1200" b="0" dirty="0" smtClean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9721" y="1542185"/>
            <a:ext cx="3904462" cy="3335119"/>
            <a:chOff x="2371725" y="1902024"/>
            <a:chExt cx="4724399" cy="3031926"/>
          </a:xfrm>
        </p:grpSpPr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371725" y="1902024"/>
              <a:ext cx="4724399" cy="373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97" tIns="48448" rIns="96897" bIns="48448"/>
            <a:lstStyle>
              <a:lvl1pPr algn="ctr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700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Palo Verde College</a:t>
              </a:r>
              <a:endParaRPr lang="en-US" altLang="en-US" sz="17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  <a:p>
              <a:pPr algn="l"/>
              <a:r>
                <a:rPr lang="en-US" altLang="en-US" sz="1200" b="0" dirty="0" smtClean="0">
                  <a:latin typeface="Century Gothic" panose="020B0502020202020204" pitchFamily="34" charset="0"/>
                </a:rPr>
                <a:t>Blythe, </a:t>
              </a:r>
              <a:r>
                <a:rPr lang="en-US" altLang="en-US" sz="1200" b="0" dirty="0">
                  <a:latin typeface="Century Gothic" panose="020B0502020202020204" pitchFamily="34" charset="0"/>
                </a:rPr>
                <a:t>California</a:t>
              </a:r>
            </a:p>
            <a:p>
              <a:endParaRPr lang="en-US" altLang="en-US" sz="1200" b="0" dirty="0">
                <a:solidFill>
                  <a:srgbClr val="2B788C"/>
                </a:solidFill>
                <a:latin typeface="Trajan Pro" panose="02020502050506020301" pitchFamily="18" charset="0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2397123" y="2693375"/>
              <a:ext cx="4232019" cy="224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97" tIns="48448" rIns="96897" bIns="48448"/>
            <a:lstStyle>
              <a:lvl1pPr marL="230188" indent="-230188" algn="ctr" defTabSz="968375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87400" indent="-303213" algn="ctr" defTabSz="968375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211263" indent="-242888" algn="ctr" defTabSz="968375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95450" indent="-241300" algn="ctr" defTabSz="968375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179638" indent="-241300" algn="ctr" defTabSz="968375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636838" indent="-241300" algn="ctr" defTabSz="968375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094038" indent="-241300" algn="ctr" defTabSz="968375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551238" indent="-241300" algn="ctr" defTabSz="968375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008438" indent="-241300" algn="ctr" defTabSz="968375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285750" indent="-285750" algn="l">
                <a:lnSpc>
                  <a:spcPct val="90000"/>
                </a:lnSpc>
                <a:buSzPct val="75000"/>
                <a:buFont typeface="Wingdings" panose="05000000000000000000" pitchFamily="2" charset="2"/>
                <a:buChar char="v"/>
              </a:pPr>
              <a:r>
                <a:rPr lang="en-US" altLang="en-US" sz="1400" b="1" dirty="0" smtClean="0">
                  <a:latin typeface="Century Gothic" panose="020B0502020202020204" pitchFamily="34" charset="0"/>
                </a:rPr>
                <a:t>Palo Verde Community College</a:t>
              </a:r>
            </a:p>
            <a:p>
              <a:pPr marL="0" indent="0" algn="l">
                <a:lnSpc>
                  <a:spcPct val="90000"/>
                </a:lnSpc>
                <a:buSzPct val="75000"/>
              </a:pPr>
              <a:endParaRPr lang="en-US" altLang="en-US" sz="1200" b="0" dirty="0" smtClean="0">
                <a:latin typeface="Century Gothic" panose="020B0502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9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12192000" cy="2834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87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INTEGRATING EMP &amp; FMP</a:t>
            </a:r>
            <a:endParaRPr lang="en-US" sz="2400" b="1" spc="6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29691" y="820424"/>
            <a:ext cx="7323909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2795451" y="1281432"/>
            <a:ext cx="662722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700" dirty="0">
                <a:latin typeface="Century Gothic" panose="020B0502020202020204" pitchFamily="34" charset="0"/>
                <a:cs typeface="Arial" panose="020B0604020202020204" pitchFamily="34" charset="0"/>
              </a:rPr>
              <a:t>CWP &amp; HPI are “married</a:t>
            </a:r>
            <a:r>
              <a:rPr lang="en-US" sz="17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”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en-US" sz="17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7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Translation </a:t>
            </a:r>
            <a:r>
              <a:rPr lang="en-US" sz="1700" dirty="0">
                <a:latin typeface="Century Gothic" panose="020B0502020202020204" pitchFamily="34" charset="0"/>
                <a:cs typeface="Arial" panose="020B0604020202020204" pitchFamily="34" charset="0"/>
              </a:rPr>
              <a:t>of space need corrections and projections future need from growth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en-US" sz="17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7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Articulation </a:t>
            </a:r>
            <a:r>
              <a:rPr lang="en-US" sz="1700" dirty="0">
                <a:latin typeface="Century Gothic" panose="020B0502020202020204" pitchFamily="34" charset="0"/>
                <a:cs typeface="Arial" panose="020B0604020202020204" pitchFamily="34" charset="0"/>
              </a:rPr>
              <a:t>of new instructional  or student support programs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en-US" sz="17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7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Understanding </a:t>
            </a:r>
            <a:r>
              <a:rPr lang="en-US" sz="1700" dirty="0">
                <a:latin typeface="Century Gothic" panose="020B0502020202020204" pitchFamily="34" charset="0"/>
                <a:cs typeface="Arial" panose="020B0604020202020204" pitchFamily="34" charset="0"/>
              </a:rPr>
              <a:t>the campus vision</a:t>
            </a:r>
          </a:p>
        </p:txBody>
      </p:sp>
    </p:spTree>
    <p:extLst>
      <p:ext uri="{BB962C8B-B14F-4D97-AF65-F5344CB8AC3E}">
        <p14:creationId xmlns:p14="http://schemas.microsoft.com/office/powerpoint/2010/main" val="429401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12192000" cy="28346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57795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FACILITIES MASTER PLAN</a:t>
            </a:r>
            <a:endParaRPr lang="en-US" sz="2400" b="1" spc="6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29691" y="2039623"/>
            <a:ext cx="7323909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2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12192000" cy="2834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87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455863" algn="l"/>
              </a:tabLst>
            </a:pPr>
            <a:r>
              <a:rPr lang="en-US" sz="2400" b="1" spc="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FMP APPROACH</a:t>
            </a:r>
            <a:endParaRPr lang="en-US" sz="2400" b="1" spc="6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0" y="820424"/>
            <a:ext cx="4572000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3515565" y="1377339"/>
            <a:ext cx="5133975" cy="374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97" tIns="48448" rIns="96897" bIns="48448"/>
          <a:lstStyle>
            <a:lvl1pPr algn="ctr" defTabSz="968375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7400" indent="-303213" algn="ctr" defTabSz="968375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1263" indent="-242888" algn="ctr" defTabSz="968375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5450" indent="-241300" algn="ctr" defTabSz="968375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9638" indent="-241300" algn="ctr" defTabSz="968375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36838" indent="-241300" algn="ctr" defTabSz="968375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94038" indent="-241300" algn="ctr" defTabSz="968375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1238" indent="-241300" algn="ctr" defTabSz="968375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8438" indent="-241300" algn="ctr" defTabSz="968375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300" b="0" dirty="0">
                <a:solidFill>
                  <a:srgbClr val="333333"/>
                </a:solidFill>
                <a:latin typeface="Century Gothic" panose="020B0502020202020204" pitchFamily="34" charset="0"/>
              </a:rPr>
              <a:t>Creating</a:t>
            </a:r>
            <a:r>
              <a:rPr lang="en-US" altLang="en-US" sz="2300" b="0" dirty="0">
                <a:latin typeface="Century Gothic" panose="020B0502020202020204" pitchFamily="34" charset="0"/>
              </a:rPr>
              <a:t> </a:t>
            </a:r>
            <a:r>
              <a:rPr lang="en-US" altLang="en-US" sz="1900" b="0" dirty="0">
                <a:latin typeface="Century Gothic" panose="020B0502020202020204" pitchFamily="34" charset="0"/>
              </a:rPr>
              <a:t>a</a:t>
            </a:r>
            <a:r>
              <a:rPr lang="en-US" altLang="en-US" sz="2300" b="0" dirty="0">
                <a:latin typeface="Century Gothic" panose="020B0502020202020204" pitchFamily="34" charset="0"/>
              </a:rPr>
              <a:t> </a:t>
            </a:r>
            <a:r>
              <a:rPr lang="en-US" altLang="en-US" sz="3000" b="0" dirty="0">
                <a:solidFill>
                  <a:srgbClr val="777777"/>
                </a:solidFill>
                <a:latin typeface="Century Gothic" panose="020B0502020202020204" pitchFamily="34" charset="0"/>
              </a:rPr>
              <a:t>framework</a:t>
            </a:r>
            <a:r>
              <a:rPr lang="en-US" altLang="en-US" sz="2300" b="0" dirty="0">
                <a:latin typeface="Century Gothic" panose="020B0502020202020204" pitchFamily="34" charset="0"/>
              </a:rPr>
              <a:t> </a:t>
            </a:r>
            <a:r>
              <a:rPr lang="en-US" altLang="en-US" sz="1900" b="0" dirty="0">
                <a:latin typeface="Century Gothic" panose="020B0502020202020204" pitchFamily="34" charset="0"/>
              </a:rPr>
              <a:t>of</a:t>
            </a:r>
            <a:r>
              <a:rPr lang="en-US" altLang="en-US" sz="2300" b="0" dirty="0">
                <a:latin typeface="Century Gothic" panose="020B0502020202020204" pitchFamily="34" charset="0"/>
              </a:rPr>
              <a:t> </a:t>
            </a:r>
            <a:r>
              <a:rPr lang="en-US" altLang="en-US" sz="34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systems</a:t>
            </a:r>
            <a:r>
              <a:rPr lang="en-US" altLang="en-US" sz="2300" b="0" dirty="0" smtClean="0">
                <a:latin typeface="Century Gothic" panose="020B0502020202020204" pitchFamily="34" charset="0"/>
              </a:rPr>
              <a:t> </a:t>
            </a:r>
            <a:r>
              <a:rPr lang="en-US" altLang="en-US" sz="2300" b="0" dirty="0">
                <a:latin typeface="Century Gothic" panose="020B0502020202020204" pitchFamily="34" charset="0"/>
              </a:rPr>
              <a:t>to </a:t>
            </a:r>
            <a:r>
              <a:rPr lang="en-US" altLang="en-US" sz="2600" b="0" dirty="0">
                <a:solidFill>
                  <a:srgbClr val="777777"/>
                </a:solidFill>
                <a:latin typeface="Century Gothic" panose="020B0502020202020204" pitchFamily="34" charset="0"/>
              </a:rPr>
              <a:t>support </a:t>
            </a:r>
            <a:r>
              <a:rPr lang="en-US" altLang="en-US" sz="2300" b="0" dirty="0">
                <a:latin typeface="Century Gothic" panose="020B0502020202020204" pitchFamily="34" charset="0"/>
              </a:rPr>
              <a:t>current &amp; </a:t>
            </a:r>
            <a:r>
              <a:rPr lang="en-US" altLang="en-US" sz="2300" b="0" dirty="0" smtClean="0">
                <a:latin typeface="Century Gothic" panose="020B0502020202020204" pitchFamily="34" charset="0"/>
              </a:rPr>
              <a:t>future </a:t>
            </a:r>
            <a:r>
              <a:rPr lang="en-US" altLang="en-US" sz="3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growth</a:t>
            </a:r>
            <a:r>
              <a:rPr lang="en-US" altLang="en-US" sz="2300" b="0" dirty="0">
                <a:latin typeface="Century Gothic" panose="020B0502020202020204" pitchFamily="34" charset="0"/>
              </a:rPr>
              <a:t> &amp; campus </a:t>
            </a:r>
            <a:r>
              <a:rPr lang="en-US" altLang="en-US" sz="2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improvement</a:t>
            </a:r>
            <a:r>
              <a:rPr lang="en-US" altLang="en-US" sz="2300" b="0" dirty="0" smtClean="0">
                <a:latin typeface="Century Gothic" panose="020B0502020202020204" pitchFamily="34" charset="0"/>
              </a:rPr>
              <a:t> </a:t>
            </a:r>
            <a:r>
              <a:rPr lang="en-US" altLang="en-US" sz="2300" b="0" dirty="0">
                <a:latin typeface="Century Gothic" panose="020B0502020202020204" pitchFamily="34" charset="0"/>
              </a:rPr>
              <a:t>: a </a:t>
            </a:r>
            <a:r>
              <a:rPr lang="en-US" altLang="en-US" sz="3000" b="0" dirty="0">
                <a:solidFill>
                  <a:srgbClr val="777777"/>
                </a:solidFill>
                <a:latin typeface="Century Gothic" panose="020B0502020202020204" pitchFamily="34" charset="0"/>
              </a:rPr>
              <a:t>roadmap</a:t>
            </a:r>
            <a:r>
              <a:rPr lang="en-US" altLang="en-US" sz="2600" b="0" dirty="0">
                <a:solidFill>
                  <a:srgbClr val="B10515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300" b="0" dirty="0">
                <a:latin typeface="Century Gothic" panose="020B0502020202020204" pitchFamily="34" charset="0"/>
              </a:rPr>
              <a:t>bringing </a:t>
            </a:r>
            <a:r>
              <a:rPr lang="en-US" altLang="en-US" sz="2600" b="0" dirty="0">
                <a:solidFill>
                  <a:srgbClr val="777777"/>
                </a:solidFill>
                <a:latin typeface="Century Gothic" panose="020B0502020202020204" pitchFamily="34" charset="0"/>
              </a:rPr>
              <a:t>all projects</a:t>
            </a:r>
            <a:r>
              <a:rPr lang="en-US" altLang="en-US" sz="2300" b="0" dirty="0">
                <a:latin typeface="Century Gothic" panose="020B0502020202020204" pitchFamily="34" charset="0"/>
              </a:rPr>
              <a:t> together to serve </a:t>
            </a:r>
            <a:r>
              <a:rPr lang="en-US" altLang="en-US" sz="3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one vision.</a:t>
            </a:r>
          </a:p>
          <a:p>
            <a:endParaRPr lang="en-US" altLang="en-US" sz="2300" b="0" dirty="0"/>
          </a:p>
        </p:txBody>
      </p:sp>
    </p:spTree>
    <p:extLst>
      <p:ext uri="{BB962C8B-B14F-4D97-AF65-F5344CB8AC3E}">
        <p14:creationId xmlns:p14="http://schemas.microsoft.com/office/powerpoint/2010/main" val="39269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12192000" cy="28346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8488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STRENGTHS, OPPORTUNITIES, WEAKNESS, THREATS</a:t>
            </a:r>
          </a:p>
          <a:p>
            <a:pPr algn="ctr"/>
            <a:r>
              <a:rPr lang="en-US" sz="2400" b="1" spc="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campus systems </a:t>
            </a:r>
            <a:r>
              <a:rPr lang="en-US" sz="2400" spc="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&amp; </a:t>
            </a:r>
            <a:r>
              <a:rPr lang="en-US" sz="2400" b="1" spc="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considerations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 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5097" y="820424"/>
            <a:ext cx="11199223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162300" y="1536650"/>
            <a:ext cx="6324600" cy="387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97" tIns="48448" rIns="96897" bIns="48448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39725" indent="-339725" algn="l">
              <a:lnSpc>
                <a:spcPct val="110000"/>
              </a:lnSpc>
              <a:buSzPct val="75000"/>
              <a:buFont typeface="Wingdings" panose="05000000000000000000" pitchFamily="2" charset="2"/>
              <a:buChar char="v"/>
            </a:pPr>
            <a:r>
              <a:rPr lang="en-US" altLang="en-US" sz="1700" b="0" dirty="0" smtClean="0">
                <a:latin typeface="Century Gothic" panose="020B0502020202020204" pitchFamily="34" charset="0"/>
              </a:rPr>
              <a:t>Highest </a:t>
            </a:r>
            <a:r>
              <a:rPr lang="en-US" altLang="en-US" sz="1700" b="0" dirty="0">
                <a:latin typeface="Century Gothic" panose="020B0502020202020204" pitchFamily="34" charset="0"/>
              </a:rPr>
              <a:t>&amp; </a:t>
            </a:r>
            <a:r>
              <a:rPr lang="en-US" altLang="en-US" sz="1700" b="0" dirty="0" smtClean="0">
                <a:latin typeface="Century Gothic" panose="020B0502020202020204" pitchFamily="34" charset="0"/>
              </a:rPr>
              <a:t>Best </a:t>
            </a:r>
            <a:r>
              <a:rPr lang="en-US" altLang="en-US" sz="1700" dirty="0">
                <a:latin typeface="Century Gothic" panose="020B0502020202020204" pitchFamily="34" charset="0"/>
              </a:rPr>
              <a:t>U</a:t>
            </a:r>
            <a:r>
              <a:rPr lang="en-US" altLang="en-US" sz="1700" b="0" dirty="0" smtClean="0">
                <a:latin typeface="Century Gothic" panose="020B0502020202020204" pitchFamily="34" charset="0"/>
              </a:rPr>
              <a:t>se </a:t>
            </a:r>
            <a:r>
              <a:rPr lang="en-US" altLang="en-US" sz="1700" b="0" dirty="0">
                <a:latin typeface="Century Gothic" panose="020B0502020202020204" pitchFamily="34" charset="0"/>
              </a:rPr>
              <a:t>of </a:t>
            </a:r>
            <a:r>
              <a:rPr lang="en-US" altLang="en-US" sz="1700" b="1" dirty="0">
                <a:latin typeface="Century Gothic" panose="020B0502020202020204" pitchFamily="34" charset="0"/>
              </a:rPr>
              <a:t>E</a:t>
            </a:r>
            <a:r>
              <a:rPr lang="en-US" altLang="en-US" sz="1700" b="1" dirty="0" smtClean="0">
                <a:latin typeface="Century Gothic" panose="020B0502020202020204" pitchFamily="34" charset="0"/>
              </a:rPr>
              <a:t>xisting </a:t>
            </a:r>
            <a:r>
              <a:rPr lang="en-US" altLang="en-US" sz="1700" b="1" dirty="0">
                <a:latin typeface="Century Gothic" panose="020B0502020202020204" pitchFamily="34" charset="0"/>
              </a:rPr>
              <a:t>&amp; </a:t>
            </a:r>
            <a:r>
              <a:rPr lang="en-US" altLang="en-US" sz="1700" b="1" dirty="0" smtClean="0">
                <a:latin typeface="Century Gothic" panose="020B0502020202020204" pitchFamily="34" charset="0"/>
              </a:rPr>
              <a:t>Planned </a:t>
            </a:r>
            <a:r>
              <a:rPr lang="en-US" altLang="en-US" sz="1700" b="1" dirty="0">
                <a:latin typeface="Century Gothic" panose="020B0502020202020204" pitchFamily="34" charset="0"/>
              </a:rPr>
              <a:t>F</a:t>
            </a:r>
            <a:r>
              <a:rPr lang="en-US" altLang="en-US" sz="1700" b="1" dirty="0" smtClean="0">
                <a:latin typeface="Century Gothic" panose="020B0502020202020204" pitchFamily="34" charset="0"/>
              </a:rPr>
              <a:t>acilities</a:t>
            </a:r>
            <a:endParaRPr lang="en-US" altLang="en-US" sz="1700" b="1" dirty="0">
              <a:latin typeface="Century Gothic" panose="020B0502020202020204" pitchFamily="34" charset="0"/>
            </a:endParaRPr>
          </a:p>
          <a:p>
            <a:pPr marL="339725" indent="-339725" algn="l">
              <a:lnSpc>
                <a:spcPct val="110000"/>
              </a:lnSpc>
              <a:buSzPct val="75000"/>
              <a:buFont typeface="Wingdings" panose="05000000000000000000" pitchFamily="2" charset="2"/>
              <a:buChar char="v"/>
            </a:pPr>
            <a:r>
              <a:rPr lang="en-US" altLang="en-US" sz="1700" b="1" dirty="0" smtClean="0">
                <a:latin typeface="Century Gothic" panose="020B0502020202020204" pitchFamily="34" charset="0"/>
              </a:rPr>
              <a:t>Campus Zoning</a:t>
            </a:r>
          </a:p>
          <a:p>
            <a:pPr marL="339725" indent="-339725" algn="l">
              <a:lnSpc>
                <a:spcPct val="110000"/>
              </a:lnSpc>
              <a:buSzPct val="75000"/>
              <a:buFont typeface="Wingdings" panose="05000000000000000000" pitchFamily="2" charset="2"/>
              <a:buChar char="v"/>
            </a:pPr>
            <a:r>
              <a:rPr lang="en-US" altLang="en-US" sz="1700" b="1" dirty="0" smtClean="0">
                <a:latin typeface="Century Gothic" panose="020B0502020202020204" pitchFamily="34" charset="0"/>
              </a:rPr>
              <a:t>Vehicular Access </a:t>
            </a:r>
            <a:r>
              <a:rPr lang="en-US" altLang="en-US" sz="1700" b="0" dirty="0">
                <a:latin typeface="Century Gothic" panose="020B0502020202020204" pitchFamily="34" charset="0"/>
              </a:rPr>
              <a:t>&amp; </a:t>
            </a:r>
            <a:r>
              <a:rPr lang="en-US" altLang="en-US" sz="1700" b="1" dirty="0">
                <a:latin typeface="Century Gothic" panose="020B0502020202020204" pitchFamily="34" charset="0"/>
              </a:rPr>
              <a:t>Circulation</a:t>
            </a:r>
          </a:p>
          <a:p>
            <a:pPr marL="339725" indent="-339725" algn="l">
              <a:lnSpc>
                <a:spcPct val="110000"/>
              </a:lnSpc>
              <a:buSzPct val="75000"/>
              <a:buFont typeface="Wingdings" panose="05000000000000000000" pitchFamily="2" charset="2"/>
              <a:buChar char="v"/>
            </a:pPr>
            <a:r>
              <a:rPr lang="en-US" altLang="en-US" sz="1700" b="1" dirty="0" smtClean="0">
                <a:latin typeface="Century Gothic" panose="020B0502020202020204" pitchFamily="34" charset="0"/>
              </a:rPr>
              <a:t>Parking</a:t>
            </a:r>
            <a:endParaRPr lang="en-US" altLang="en-US" sz="1700" b="1" dirty="0">
              <a:latin typeface="Century Gothic" panose="020B0502020202020204" pitchFamily="34" charset="0"/>
            </a:endParaRPr>
          </a:p>
          <a:p>
            <a:pPr marL="339725" indent="-339725" algn="l">
              <a:lnSpc>
                <a:spcPct val="110000"/>
              </a:lnSpc>
              <a:buSzPct val="75000"/>
              <a:buFont typeface="Wingdings" panose="05000000000000000000" pitchFamily="2" charset="2"/>
              <a:buChar char="v"/>
            </a:pPr>
            <a:r>
              <a:rPr lang="en-US" altLang="en-US" sz="1700" b="1" dirty="0" smtClean="0">
                <a:latin typeface="Century Gothic" panose="020B0502020202020204" pitchFamily="34" charset="0"/>
              </a:rPr>
              <a:t>Public Transportation</a:t>
            </a:r>
            <a:endParaRPr lang="en-US" altLang="en-US" sz="1700" b="1" dirty="0">
              <a:latin typeface="Century Gothic" panose="020B0502020202020204" pitchFamily="34" charset="0"/>
            </a:endParaRPr>
          </a:p>
          <a:p>
            <a:pPr marL="339725" indent="-339725" algn="l">
              <a:lnSpc>
                <a:spcPct val="110000"/>
              </a:lnSpc>
              <a:buSzPct val="75000"/>
              <a:buFont typeface="Wingdings" panose="05000000000000000000" pitchFamily="2" charset="2"/>
              <a:buChar char="v"/>
            </a:pPr>
            <a:r>
              <a:rPr lang="en-US" altLang="en-US" sz="1700" b="1" dirty="0" smtClean="0">
                <a:latin typeface="Century Gothic" panose="020B0502020202020204" pitchFamily="34" charset="0"/>
              </a:rPr>
              <a:t>Utilities</a:t>
            </a:r>
            <a:r>
              <a:rPr lang="en-US" altLang="en-US" sz="1700" b="0" dirty="0" smtClean="0">
                <a:latin typeface="Century Gothic" panose="020B0502020202020204" pitchFamily="34" charset="0"/>
              </a:rPr>
              <a:t> </a:t>
            </a:r>
            <a:r>
              <a:rPr lang="en-US" altLang="en-US" sz="1700" b="0" dirty="0">
                <a:latin typeface="Century Gothic" panose="020B0502020202020204" pitchFamily="34" charset="0"/>
              </a:rPr>
              <a:t>&amp; </a:t>
            </a:r>
            <a:r>
              <a:rPr lang="en-US" altLang="en-US" sz="1700" b="1" dirty="0" smtClean="0">
                <a:latin typeface="Century Gothic" panose="020B0502020202020204" pitchFamily="34" charset="0"/>
              </a:rPr>
              <a:t>Infrastructure</a:t>
            </a:r>
          </a:p>
          <a:p>
            <a:pPr marL="339725" indent="-339725" algn="l">
              <a:lnSpc>
                <a:spcPct val="110000"/>
              </a:lnSpc>
              <a:buSzPct val="75000"/>
              <a:buFont typeface="Wingdings" panose="05000000000000000000" pitchFamily="2" charset="2"/>
              <a:buChar char="v"/>
            </a:pPr>
            <a:r>
              <a:rPr lang="en-US" altLang="en-US" sz="1700" b="1" dirty="0" smtClean="0">
                <a:latin typeface="Century Gothic" panose="020B0502020202020204" pitchFamily="34" charset="0"/>
              </a:rPr>
              <a:t>Pedestrian Circulation</a:t>
            </a:r>
            <a:endParaRPr lang="en-US" altLang="en-US" sz="1700" b="1" dirty="0">
              <a:latin typeface="Century Gothic" panose="020B0502020202020204" pitchFamily="34" charset="0"/>
            </a:endParaRPr>
          </a:p>
          <a:p>
            <a:pPr marL="339725" indent="-339725" algn="l">
              <a:lnSpc>
                <a:spcPct val="110000"/>
              </a:lnSpc>
              <a:buSzPct val="75000"/>
              <a:buFont typeface="Wingdings" panose="05000000000000000000" pitchFamily="2" charset="2"/>
              <a:buChar char="v"/>
            </a:pPr>
            <a:r>
              <a:rPr lang="en-US" altLang="en-US" sz="1700" b="1" dirty="0" smtClean="0">
                <a:latin typeface="Century Gothic" panose="020B0502020202020204" pitchFamily="34" charset="0"/>
              </a:rPr>
              <a:t>Open Space Character</a:t>
            </a:r>
          </a:p>
          <a:p>
            <a:pPr marL="339725" indent="-339725" algn="l">
              <a:lnSpc>
                <a:spcPct val="110000"/>
              </a:lnSpc>
              <a:buSzPct val="75000"/>
              <a:buFont typeface="Wingdings" panose="05000000000000000000" pitchFamily="2" charset="2"/>
              <a:buChar char="v"/>
            </a:pPr>
            <a:r>
              <a:rPr lang="en-US" altLang="en-US" sz="1700" b="1" dirty="0" smtClean="0">
                <a:latin typeface="Century Gothic" panose="020B0502020202020204" pitchFamily="34" charset="0"/>
              </a:rPr>
              <a:t>Sustainability</a:t>
            </a:r>
          </a:p>
          <a:p>
            <a:pPr marL="339725" indent="-339725" algn="l">
              <a:lnSpc>
                <a:spcPct val="110000"/>
              </a:lnSpc>
              <a:buSzPct val="75000"/>
              <a:buFont typeface="Wingdings" panose="05000000000000000000" pitchFamily="2" charset="2"/>
              <a:buChar char="v"/>
            </a:pPr>
            <a:r>
              <a:rPr lang="en-US" altLang="en-US" sz="1700" b="1" dirty="0" smtClean="0">
                <a:latin typeface="Century Gothic" panose="020B0502020202020204" pitchFamily="34" charset="0"/>
              </a:rPr>
              <a:t>Project Sequencing</a:t>
            </a:r>
            <a:endParaRPr lang="en-US" altLang="en-US" sz="1700" b="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42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12192000" cy="2834640"/>
          </a:xfrm>
          <a:prstGeom prst="rect">
            <a:avLst/>
          </a:prstGeom>
        </p:spPr>
      </p:pic>
      <p:pic>
        <p:nvPicPr>
          <p:cNvPr id="29" name="Picture 38" descr="porterville age inde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70"/>
          <a:stretch>
            <a:fillRect/>
          </a:stretch>
        </p:blipFill>
        <p:spPr bwMode="auto">
          <a:xfrm>
            <a:off x="603315" y="0"/>
            <a:ext cx="8933598" cy="522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833104" y="95250"/>
            <a:ext cx="2130425" cy="2381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8833104" y="333375"/>
            <a:ext cx="3283784" cy="138499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5888" indent="-115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-169862">
              <a:spcAft>
                <a:spcPct val="50000"/>
              </a:spcAft>
            </a:pPr>
            <a:r>
              <a:rPr lang="en-US" altLang="en-US" sz="1200" dirty="0">
                <a:latin typeface="Century Gothic" panose="020B0502020202020204" pitchFamily="34" charset="0"/>
              </a:rPr>
              <a:t>Age </a:t>
            </a:r>
            <a:r>
              <a:rPr lang="en-US" altLang="en-US" sz="1200" dirty="0" smtClean="0">
                <a:latin typeface="Century Gothic" panose="020B0502020202020204" pitchFamily="34" charset="0"/>
              </a:rPr>
              <a:t>of </a:t>
            </a:r>
            <a:r>
              <a:rPr lang="en-US" altLang="en-US" sz="1200" dirty="0">
                <a:latin typeface="Century Gothic" panose="020B0502020202020204" pitchFamily="34" charset="0"/>
              </a:rPr>
              <a:t>buildings</a:t>
            </a:r>
          </a:p>
          <a:p>
            <a:pPr marL="0" indent="-169862">
              <a:spcAft>
                <a:spcPct val="50000"/>
              </a:spcAft>
            </a:pPr>
            <a:r>
              <a:rPr lang="en-US" altLang="en-US" sz="1200" dirty="0">
                <a:latin typeface="Century Gothic" panose="020B0502020202020204" pitchFamily="34" charset="0"/>
              </a:rPr>
              <a:t>Age </a:t>
            </a:r>
            <a:r>
              <a:rPr lang="en-US" altLang="en-US" sz="1200" dirty="0" smtClean="0">
                <a:latin typeface="Century Gothic" panose="020B0502020202020204" pitchFamily="34" charset="0"/>
              </a:rPr>
              <a:t>of </a:t>
            </a:r>
            <a:r>
              <a:rPr lang="en-US" altLang="en-US" sz="1200" dirty="0">
                <a:latin typeface="Century Gothic" panose="020B0502020202020204" pitchFamily="34" charset="0"/>
              </a:rPr>
              <a:t>infrastructure </a:t>
            </a:r>
          </a:p>
          <a:p>
            <a:pPr marL="0" indent="-169862">
              <a:spcAft>
                <a:spcPct val="50000"/>
              </a:spcAft>
            </a:pPr>
            <a:r>
              <a:rPr lang="en-US" altLang="en-US" sz="1200" dirty="0">
                <a:latin typeface="Century Gothic" panose="020B0502020202020204" pitchFamily="34" charset="0"/>
              </a:rPr>
              <a:t>Campus zoning</a:t>
            </a:r>
          </a:p>
          <a:p>
            <a:pPr marL="0" indent="-169862">
              <a:spcAft>
                <a:spcPct val="50000"/>
              </a:spcAft>
            </a:pPr>
            <a:r>
              <a:rPr lang="en-US" altLang="en-US" sz="1200" dirty="0">
                <a:latin typeface="Century Gothic" panose="020B0502020202020204" pitchFamily="34" charset="0"/>
              </a:rPr>
              <a:t>Space efficiency</a:t>
            </a:r>
          </a:p>
          <a:p>
            <a:pPr marL="0" indent="-169862">
              <a:spcAft>
                <a:spcPct val="50000"/>
              </a:spcAft>
            </a:pPr>
            <a:r>
              <a:rPr lang="en-US" altLang="en-US" sz="1200" dirty="0">
                <a:latin typeface="Century Gothic" panose="020B0502020202020204" pitchFamily="34" charset="0"/>
              </a:rPr>
              <a:t>Operational efficiency 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8833104" y="28575"/>
            <a:ext cx="155143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building age</a:t>
            </a:r>
          </a:p>
        </p:txBody>
      </p:sp>
    </p:spTree>
    <p:extLst>
      <p:ext uri="{BB962C8B-B14F-4D97-AF65-F5344CB8AC3E}">
        <p14:creationId xmlns:p14="http://schemas.microsoft.com/office/powerpoint/2010/main" val="418407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12192000" cy="2834640"/>
          </a:xfrm>
          <a:prstGeom prst="rect">
            <a:avLst/>
          </a:prstGeom>
        </p:spPr>
      </p:pic>
      <p:pic>
        <p:nvPicPr>
          <p:cNvPr id="29" name="Picture 7" descr="porterville F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8"/>
          <a:stretch>
            <a:fillRect/>
          </a:stretch>
        </p:blipFill>
        <p:spPr bwMode="auto">
          <a:xfrm>
            <a:off x="622171" y="-7660"/>
            <a:ext cx="8933688" cy="522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833104" y="95249"/>
            <a:ext cx="312951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833104" y="19050"/>
            <a:ext cx="3129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facilities condition analysis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833104" y="323849"/>
            <a:ext cx="2133600" cy="16764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8833104" y="333375"/>
            <a:ext cx="3283784" cy="138499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5888" indent="-115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-169862">
              <a:spcAft>
                <a:spcPct val="50000"/>
              </a:spcAft>
            </a:pPr>
            <a:r>
              <a:rPr lang="en-US" altLang="en-US" sz="1200" dirty="0" smtClean="0">
                <a:latin typeface="Century Gothic" panose="020B0502020202020204" pitchFamily="34" charset="0"/>
              </a:rPr>
              <a:t>Condition of </a:t>
            </a:r>
            <a:r>
              <a:rPr lang="en-US" altLang="en-US" sz="1200" dirty="0">
                <a:latin typeface="Century Gothic" panose="020B0502020202020204" pitchFamily="34" charset="0"/>
              </a:rPr>
              <a:t>buildings</a:t>
            </a:r>
          </a:p>
          <a:p>
            <a:pPr marL="0" indent="-169862">
              <a:spcAft>
                <a:spcPct val="50000"/>
              </a:spcAft>
            </a:pPr>
            <a:r>
              <a:rPr lang="en-US" altLang="en-US" sz="1200" dirty="0" smtClean="0">
                <a:latin typeface="Century Gothic" panose="020B0502020202020204" pitchFamily="34" charset="0"/>
              </a:rPr>
              <a:t>Condition of </a:t>
            </a:r>
            <a:r>
              <a:rPr lang="en-US" altLang="en-US" sz="1200" dirty="0">
                <a:latin typeface="Century Gothic" panose="020B0502020202020204" pitchFamily="34" charset="0"/>
              </a:rPr>
              <a:t>infrastructure </a:t>
            </a:r>
          </a:p>
          <a:p>
            <a:pPr marL="0" indent="-169862">
              <a:spcAft>
                <a:spcPct val="50000"/>
              </a:spcAft>
            </a:pPr>
            <a:r>
              <a:rPr lang="en-US" altLang="en-US" sz="1200" dirty="0">
                <a:latin typeface="Century Gothic" panose="020B0502020202020204" pitchFamily="34" charset="0"/>
              </a:rPr>
              <a:t>Campus zoning</a:t>
            </a:r>
          </a:p>
          <a:p>
            <a:pPr marL="0" indent="-169862">
              <a:spcAft>
                <a:spcPct val="50000"/>
              </a:spcAft>
            </a:pPr>
            <a:r>
              <a:rPr lang="en-US" altLang="en-US" sz="1200" dirty="0">
                <a:latin typeface="Century Gothic" panose="020B0502020202020204" pitchFamily="34" charset="0"/>
              </a:rPr>
              <a:t>Space efficiency</a:t>
            </a:r>
          </a:p>
          <a:p>
            <a:pPr marL="0" indent="-169862">
              <a:spcAft>
                <a:spcPct val="50000"/>
              </a:spcAft>
            </a:pPr>
            <a:r>
              <a:rPr lang="en-US" altLang="en-US" sz="1200" dirty="0">
                <a:latin typeface="Century Gothic" panose="020B0502020202020204" pitchFamily="34" charset="0"/>
              </a:rPr>
              <a:t>Operational efficiency </a:t>
            </a:r>
          </a:p>
        </p:txBody>
      </p:sp>
    </p:spTree>
    <p:extLst>
      <p:ext uri="{BB962C8B-B14F-4D97-AF65-F5344CB8AC3E}">
        <p14:creationId xmlns:p14="http://schemas.microsoft.com/office/powerpoint/2010/main" val="7946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12192000" cy="2834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76" y="179125"/>
            <a:ext cx="6950349" cy="5377225"/>
          </a:xfrm>
          <a:prstGeom prst="rect">
            <a:avLst/>
          </a:prstGeom>
        </p:spPr>
      </p:pic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8835136" y="541361"/>
            <a:ext cx="27971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9683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defTabSz="9683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defTabSz="9683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defTabSz="9683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defTabSz="9683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dirty="0" smtClean="0">
                <a:latin typeface="Century Gothic" panose="020B0502020202020204" pitchFamily="34" charset="0"/>
              </a:rPr>
              <a:t>Bifurcated campus</a:t>
            </a:r>
          </a:p>
          <a:p>
            <a:endParaRPr lang="en-US" altLang="en-US" sz="1200" dirty="0">
              <a:latin typeface="Century Gothic" panose="020B0502020202020204" pitchFamily="34" charset="0"/>
            </a:endParaRPr>
          </a:p>
          <a:p>
            <a:r>
              <a:rPr lang="en-US" altLang="en-US" sz="1200" dirty="0" smtClean="0">
                <a:latin typeface="Century Gothic" panose="020B0502020202020204" pitchFamily="34" charset="0"/>
              </a:rPr>
              <a:t>Unevenly distributed parking</a:t>
            </a:r>
          </a:p>
          <a:p>
            <a:endParaRPr lang="en-US" altLang="en-US" sz="1200" dirty="0">
              <a:latin typeface="Century Gothic" panose="020B0502020202020204" pitchFamily="34" charset="0"/>
            </a:endParaRPr>
          </a:p>
          <a:p>
            <a:r>
              <a:rPr lang="en-US" altLang="en-US" sz="1200" dirty="0" smtClean="0">
                <a:latin typeface="Century Gothic" panose="020B0502020202020204" pitchFamily="34" charset="0"/>
              </a:rPr>
              <a:t>Lack of identity at “Front Door”</a:t>
            </a:r>
            <a:endParaRPr lang="en-US" altLang="en-US" sz="1200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835136" y="111717"/>
            <a:ext cx="3048000" cy="2296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8835136" y="36576"/>
            <a:ext cx="289716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campus </a:t>
            </a:r>
            <a:r>
              <a:rPr lang="en-US" alt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access</a:t>
            </a:r>
            <a:endParaRPr lang="en-US" alt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9851136" y="5512418"/>
            <a:ext cx="304800" cy="306214"/>
            <a:chOff x="5232" y="3456"/>
            <a:chExt cx="192" cy="192"/>
          </a:xfrm>
        </p:grpSpPr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5232" y="3456"/>
              <a:ext cx="192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5280" y="3456"/>
              <a:ext cx="96" cy="96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800" dirty="0">
                  <a:latin typeface="Century Gothic" panose="020B0502020202020204" pitchFamily="34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159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12192000" cy="2834640"/>
          </a:xfrm>
          <a:prstGeom prst="rect">
            <a:avLst/>
          </a:prstGeom>
        </p:spPr>
      </p:pic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8835136" y="541361"/>
            <a:ext cx="27971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9683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defTabSz="9683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defTabSz="9683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defTabSz="9683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defTabSz="9683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dirty="0" smtClean="0">
                <a:latin typeface="Century Gothic" panose="020B0502020202020204" pitchFamily="34" charset="0"/>
              </a:rPr>
              <a:t>Re-defined roadway</a:t>
            </a:r>
          </a:p>
          <a:p>
            <a:endParaRPr lang="en-US" altLang="en-US" sz="1200" dirty="0">
              <a:latin typeface="Century Gothic" panose="020B0502020202020204" pitchFamily="34" charset="0"/>
            </a:endParaRPr>
          </a:p>
          <a:p>
            <a:r>
              <a:rPr lang="en-US" altLang="en-US" sz="1200" dirty="0" smtClean="0">
                <a:latin typeface="Century Gothic" panose="020B0502020202020204" pitchFamily="34" charset="0"/>
              </a:rPr>
              <a:t>Re-distributed parking</a:t>
            </a:r>
          </a:p>
          <a:p>
            <a:endParaRPr lang="en-US" altLang="en-US" sz="1200" dirty="0">
              <a:latin typeface="Century Gothic" panose="020B0502020202020204" pitchFamily="34" charset="0"/>
            </a:endParaRPr>
          </a:p>
          <a:p>
            <a:r>
              <a:rPr lang="en-US" altLang="en-US" sz="1200" dirty="0" smtClean="0">
                <a:latin typeface="Century Gothic" panose="020B0502020202020204" pitchFamily="34" charset="0"/>
              </a:rPr>
              <a:t>New front door</a:t>
            </a:r>
          </a:p>
          <a:p>
            <a:endParaRPr lang="en-US" altLang="en-US" sz="1200" dirty="0">
              <a:latin typeface="Century Gothic" panose="020B0502020202020204" pitchFamily="34" charset="0"/>
            </a:endParaRPr>
          </a:p>
          <a:p>
            <a:r>
              <a:rPr lang="en-US" altLang="en-US" sz="1200" dirty="0" smtClean="0">
                <a:latin typeface="Century Gothic" panose="020B0502020202020204" pitchFamily="34" charset="0"/>
              </a:rPr>
              <a:t>Multiple drop – offs</a:t>
            </a:r>
            <a:endParaRPr lang="en-US" altLang="en-US" sz="1200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835136" y="111717"/>
            <a:ext cx="3048000" cy="2296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8835136" y="36576"/>
            <a:ext cx="289716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campus </a:t>
            </a:r>
            <a:r>
              <a:rPr lang="en-US" alt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access</a:t>
            </a:r>
            <a:endParaRPr lang="en-US" alt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9851136" y="5512418"/>
            <a:ext cx="304800" cy="306214"/>
            <a:chOff x="5232" y="3456"/>
            <a:chExt cx="192" cy="192"/>
          </a:xfrm>
        </p:grpSpPr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5232" y="3456"/>
              <a:ext cx="192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5280" y="3456"/>
              <a:ext cx="96" cy="96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800" dirty="0">
                  <a:latin typeface="Century Gothic" panose="020B0502020202020204" pitchFamily="34" charset="0"/>
                </a:rPr>
                <a:t>N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1717"/>
            <a:ext cx="657388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0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12192000" cy="2834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66" y="179125"/>
            <a:ext cx="7055483" cy="5486400"/>
          </a:xfrm>
          <a:prstGeom prst="rect">
            <a:avLst/>
          </a:prstGeom>
        </p:spPr>
      </p:pic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8835136" y="541361"/>
            <a:ext cx="27971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9683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defTabSz="9683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defTabSz="9683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defTabSz="9683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defTabSz="9683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dirty="0" smtClean="0">
                <a:latin typeface="Century Gothic" panose="020B0502020202020204" pitchFamily="34" charset="0"/>
              </a:rPr>
              <a:t>Lack of “Campus Core”</a:t>
            </a:r>
          </a:p>
          <a:p>
            <a:endParaRPr lang="en-US" altLang="en-US" sz="1200" dirty="0">
              <a:latin typeface="Century Gothic" panose="020B0502020202020204" pitchFamily="34" charset="0"/>
            </a:endParaRPr>
          </a:p>
          <a:p>
            <a:r>
              <a:rPr lang="en-US" altLang="en-US" sz="1200" dirty="0" smtClean="0">
                <a:latin typeface="Century Gothic" panose="020B0502020202020204" pitchFamily="34" charset="0"/>
              </a:rPr>
              <a:t>Restricted pedestrian circulation</a:t>
            </a:r>
            <a:endParaRPr lang="en-US" altLang="en-US" sz="1200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835136" y="111717"/>
            <a:ext cx="3048000" cy="2296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8835136" y="36576"/>
            <a:ext cx="28971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pedestrian circulation</a:t>
            </a:r>
            <a:endParaRPr lang="en-US" alt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9851136" y="5512418"/>
            <a:ext cx="304800" cy="306214"/>
            <a:chOff x="5232" y="3456"/>
            <a:chExt cx="192" cy="192"/>
          </a:xfrm>
        </p:grpSpPr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5232" y="3456"/>
              <a:ext cx="192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5280" y="3456"/>
              <a:ext cx="96" cy="96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800" dirty="0">
                  <a:latin typeface="Century Gothic" panose="020B0502020202020204" pitchFamily="34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397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12192000" cy="28346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833102" y="332232"/>
            <a:ext cx="3356354" cy="1938992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5888" indent="-115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1313" indent="-111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200" dirty="0">
              <a:latin typeface="Century Gothic" panose="020B0502020202020204" pitchFamily="34" charset="0"/>
            </a:endParaRPr>
          </a:p>
          <a:p>
            <a:r>
              <a:rPr lang="en-US" altLang="en-US" sz="1200" dirty="0" smtClean="0">
                <a:latin typeface="Century Gothic" panose="020B0502020202020204" pitchFamily="34" charset="0"/>
              </a:rPr>
              <a:t>Hierarchy of open </a:t>
            </a:r>
            <a:r>
              <a:rPr lang="en-US" altLang="en-US" sz="1200" dirty="0">
                <a:latin typeface="Century Gothic" panose="020B0502020202020204" pitchFamily="34" charset="0"/>
              </a:rPr>
              <a:t>s</a:t>
            </a:r>
            <a:r>
              <a:rPr lang="en-US" altLang="en-US" sz="1200" dirty="0" smtClean="0">
                <a:latin typeface="Century Gothic" panose="020B0502020202020204" pitchFamily="34" charset="0"/>
              </a:rPr>
              <a:t>pace</a:t>
            </a:r>
          </a:p>
          <a:p>
            <a:endParaRPr lang="en-US" altLang="en-US" sz="1200" dirty="0">
              <a:latin typeface="Century Gothic" panose="020B0502020202020204" pitchFamily="34" charset="0"/>
            </a:endParaRPr>
          </a:p>
          <a:p>
            <a:r>
              <a:rPr lang="en-US" altLang="en-US" sz="1200" dirty="0" smtClean="0">
                <a:latin typeface="Century Gothic" panose="020B0502020202020204" pitchFamily="34" charset="0"/>
              </a:rPr>
              <a:t>Defined path of travel</a:t>
            </a:r>
          </a:p>
          <a:p>
            <a:endParaRPr lang="en-US" altLang="en-US" sz="1200" dirty="0">
              <a:latin typeface="Century Gothic" panose="020B0502020202020204" pitchFamily="34" charset="0"/>
            </a:endParaRPr>
          </a:p>
          <a:p>
            <a:r>
              <a:rPr lang="en-US" altLang="en-US" sz="1200" dirty="0" smtClean="0">
                <a:latin typeface="Century Gothic" panose="020B0502020202020204" pitchFamily="34" charset="0"/>
              </a:rPr>
              <a:t>Spaces for student gatherings</a:t>
            </a:r>
          </a:p>
          <a:p>
            <a:endParaRPr lang="en-US" altLang="en-US" sz="1200" dirty="0">
              <a:latin typeface="Century Gothic" panose="020B0502020202020204" pitchFamily="34" charset="0"/>
            </a:endParaRPr>
          </a:p>
          <a:p>
            <a:r>
              <a:rPr lang="en-US" altLang="en-US" sz="1200" dirty="0" smtClean="0">
                <a:latin typeface="Century Gothic" panose="020B0502020202020204" pitchFamily="34" charset="0"/>
              </a:rPr>
              <a:t>Bike path</a:t>
            </a:r>
          </a:p>
          <a:p>
            <a:endParaRPr lang="en-US" altLang="en-US" sz="1200" dirty="0" smtClean="0">
              <a:latin typeface="Century Gothic" panose="020B0502020202020204" pitchFamily="34" charset="0"/>
            </a:endParaRPr>
          </a:p>
          <a:p>
            <a:endParaRPr lang="en-US" altLang="en-US" sz="1200" dirty="0">
              <a:latin typeface="Century Gothic" panose="020B0502020202020204" pitchFamily="34" charset="0"/>
            </a:endParaRPr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9851136" y="5513832"/>
            <a:ext cx="304800" cy="304800"/>
            <a:chOff x="5232" y="3456"/>
            <a:chExt cx="192" cy="192"/>
          </a:xfrm>
        </p:grpSpPr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232" y="3456"/>
              <a:ext cx="192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280" y="3456"/>
              <a:ext cx="96" cy="96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800" dirty="0">
                  <a:latin typeface="Century Gothic" panose="020B0502020202020204" pitchFamily="34" charset="0"/>
                </a:rPr>
                <a:t>N</a:t>
              </a:r>
            </a:p>
          </p:txBody>
        </p:sp>
      </p:grp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8833104" y="103632"/>
            <a:ext cx="2978682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8833103" y="27432"/>
            <a:ext cx="29786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pedestrian circulation</a:t>
            </a:r>
            <a:endParaRPr lang="en-US" alt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657388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9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0660"/>
            <a:ext cx="12192000" cy="28346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587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OUR </a:t>
            </a:r>
            <a:r>
              <a:rPr lang="en-US" sz="2400" b="1" spc="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EXPERIENCE </a:t>
            </a:r>
            <a:endParaRPr lang="en-US" sz="2400" b="1" spc="6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343150" y="820424"/>
            <a:ext cx="7477125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184599" y="1021239"/>
            <a:ext cx="421322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97" tIns="48448" rIns="96897" bIns="48448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17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Cambridge West Partnership</a:t>
            </a:r>
          </a:p>
          <a:p>
            <a:pPr algn="l"/>
            <a:r>
              <a:rPr lang="en-US" altLang="en-US" sz="1200" b="0" dirty="0">
                <a:latin typeface="Century Gothic" panose="020B0502020202020204" pitchFamily="34" charset="0"/>
              </a:rPr>
              <a:t>Irvine, California</a:t>
            </a:r>
          </a:p>
          <a:p>
            <a:endParaRPr lang="en-US" altLang="en-US" sz="1200" b="0" dirty="0">
              <a:solidFill>
                <a:srgbClr val="2B788C"/>
              </a:solidFill>
              <a:latin typeface="Trajan Pro" panose="02020502050506020301" pitchFamily="18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2162374" y="1749902"/>
            <a:ext cx="3714750" cy="370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97" tIns="48448" rIns="96897" bIns="48448"/>
          <a:lstStyle>
            <a:lvl1pPr marL="230188" indent="-230188" defTabSz="9683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6263" indent="-231775" defTabSz="96837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1263" indent="-242888" defTabSz="96837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5450" indent="-241300" defTabSz="96837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9638" indent="-241300" defTabSz="968375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36838" indent="-241300" defTabSz="968375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94038" indent="-241300" defTabSz="968375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1238" indent="-241300" defTabSz="968375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8438" indent="-241300" defTabSz="968375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300" b="0" dirty="0">
                <a:latin typeface="Century Gothic" panose="020B0502020202020204" pitchFamily="34" charset="0"/>
              </a:rPr>
              <a:t>Participated in the development of over </a:t>
            </a:r>
            <a:r>
              <a:rPr lang="en-US" altLang="en-US" sz="1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 Educational/Facilities Master Plans </a:t>
            </a:r>
            <a:r>
              <a:rPr lang="en-US" altLang="en-US" sz="1300" b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&amp; </a:t>
            </a:r>
            <a:r>
              <a:rPr lang="en-US" altLang="en-US" sz="1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5</a:t>
            </a:r>
            <a:r>
              <a:rPr lang="en-US" altLang="en-US" sz="13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Educational Centers</a:t>
            </a:r>
          </a:p>
          <a:p>
            <a:pPr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endParaRPr lang="en-US" altLang="en-US" sz="400" dirty="0">
              <a:solidFill>
                <a:srgbClr val="2B788C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300" b="0" dirty="0">
                <a:latin typeface="Century Gothic" panose="020B0502020202020204" pitchFamily="34" charset="0"/>
              </a:rPr>
              <a:t>Experienced in </a:t>
            </a:r>
            <a:r>
              <a:rPr lang="en-US" altLang="en-US" sz="1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Bond Development </a:t>
            </a:r>
            <a:r>
              <a:rPr lang="en-US" altLang="en-US" sz="1300" b="0" dirty="0">
                <a:latin typeface="Century Gothic" panose="020B0502020202020204" pitchFamily="34" charset="0"/>
              </a:rPr>
              <a:t>&amp; Planning</a:t>
            </a:r>
          </a:p>
          <a:p>
            <a:pPr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endParaRPr lang="en-US" altLang="en-US" sz="400" b="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300" b="0" dirty="0">
                <a:latin typeface="Century Gothic" panose="020B0502020202020204" pitchFamily="34" charset="0"/>
              </a:rPr>
              <a:t>Support for </a:t>
            </a:r>
            <a:r>
              <a:rPr lang="en-US" altLang="en-US" sz="1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Accreditation</a:t>
            </a:r>
            <a:r>
              <a:rPr lang="en-US" altLang="en-US" sz="1300" b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&amp; </a:t>
            </a:r>
            <a:r>
              <a:rPr lang="en-US" altLang="en-US" sz="1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Educational</a:t>
            </a:r>
            <a:r>
              <a:rPr lang="en-US" altLang="en-US" sz="13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Master Planning</a:t>
            </a:r>
          </a:p>
          <a:p>
            <a:pPr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endParaRPr lang="en-US" altLang="en-US" sz="400" dirty="0">
              <a:solidFill>
                <a:srgbClr val="2B788C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300" b="0" dirty="0">
                <a:latin typeface="Century Gothic" panose="020B0502020202020204" pitchFamily="34" charset="0"/>
              </a:rPr>
              <a:t>Preparation of </a:t>
            </a:r>
            <a:r>
              <a:rPr lang="en-US" altLang="en-US" sz="1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5YCP, Report 17, IPP’s </a:t>
            </a:r>
            <a:r>
              <a:rPr lang="en-US" altLang="en-US" sz="1300" b="0" dirty="0">
                <a:latin typeface="Century Gothic" panose="020B0502020202020204" pitchFamily="34" charset="0"/>
              </a:rPr>
              <a:t>&amp;</a:t>
            </a:r>
            <a:r>
              <a:rPr lang="en-US" altLang="en-US" sz="1300" b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FPP’s</a:t>
            </a:r>
            <a:r>
              <a:rPr lang="en-US" altLang="en-US" sz="1300" b="1" dirty="0"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endParaRPr lang="en-US" altLang="en-US" sz="400" b="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300" b="0" dirty="0">
                <a:latin typeface="Century Gothic" panose="020B0502020202020204" pitchFamily="34" charset="0"/>
              </a:rPr>
              <a:t>Excellent Reputation at the </a:t>
            </a:r>
            <a:r>
              <a:rPr lang="en-US" altLang="en-US" sz="1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Chancellor’s Office</a:t>
            </a:r>
          </a:p>
          <a:p>
            <a:pPr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endParaRPr lang="en-US" altLang="en-US" sz="400" dirty="0">
              <a:solidFill>
                <a:srgbClr val="2B788C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300" b="0" dirty="0">
                <a:latin typeface="Century Gothic" panose="020B0502020202020204" pitchFamily="34" charset="0"/>
              </a:rPr>
              <a:t>Have qualified over </a:t>
            </a:r>
            <a:r>
              <a:rPr lang="en-US" altLang="en-US" sz="1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$600 million </a:t>
            </a:r>
            <a:r>
              <a:rPr lang="en-US" altLang="en-US" sz="1300" b="0" dirty="0">
                <a:latin typeface="Century Gothic" panose="020B0502020202020204" pitchFamily="34" charset="0"/>
              </a:rPr>
              <a:t>for </a:t>
            </a:r>
            <a:r>
              <a:rPr lang="en-US" altLang="en-US" sz="1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State Funding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6839744" y="1043465"/>
            <a:ext cx="2737716" cy="59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97" tIns="48448" rIns="96897" bIns="48448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17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HPI Architecture</a:t>
            </a:r>
          </a:p>
          <a:p>
            <a:pPr algn="l">
              <a:lnSpc>
                <a:spcPct val="90000"/>
              </a:lnSpc>
            </a:pPr>
            <a:r>
              <a:rPr lang="en-US" altLang="en-US" sz="1200" b="0" dirty="0">
                <a:latin typeface="Century Gothic" panose="020B0502020202020204" pitchFamily="34" charset="0"/>
              </a:rPr>
              <a:t>Newport Beach, CA</a:t>
            </a: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6839744" y="1775301"/>
            <a:ext cx="3783432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97" tIns="48448" rIns="96897" bIns="48448"/>
          <a:lstStyle>
            <a:lvl1pPr marL="230188" indent="-230188" algn="ctr" defTabSz="968375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7400" indent="-303213" algn="ctr" defTabSz="968375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1263" indent="-242888" algn="ctr" defTabSz="968375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5450" indent="-241300" algn="ctr" defTabSz="968375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9638" indent="-241300" algn="ctr" defTabSz="968375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36838" indent="-241300" algn="ctr" defTabSz="968375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94038" indent="-241300" algn="ctr" defTabSz="968375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1238" indent="-241300" algn="ctr" defTabSz="968375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8438" indent="-241300" algn="ctr" defTabSz="968375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l"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300" b="0" dirty="0">
                <a:latin typeface="Century Gothic" panose="020B0502020202020204" pitchFamily="34" charset="0"/>
              </a:rPr>
              <a:t>Over </a:t>
            </a:r>
            <a:r>
              <a:rPr lang="en-US" altLang="en-US" sz="1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three decades </a:t>
            </a:r>
            <a:r>
              <a:rPr lang="en-US" altLang="en-US" sz="1300" b="0" dirty="0">
                <a:latin typeface="Century Gothic" panose="020B0502020202020204" pitchFamily="34" charset="0"/>
              </a:rPr>
              <a:t>of Programming, Planning &amp; Design for </a:t>
            </a:r>
            <a:r>
              <a:rPr lang="en-US" altLang="en-US" sz="1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Public &amp; Private Colleges &amp; Universities</a:t>
            </a:r>
          </a:p>
          <a:p>
            <a:pPr algn="l"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endParaRPr lang="en-US" altLang="en-US" sz="400" dirty="0">
              <a:solidFill>
                <a:srgbClr val="2B788C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300" b="0" dirty="0">
                <a:latin typeface="Century Gothic" panose="020B0502020202020204" pitchFamily="34" charset="0"/>
              </a:rPr>
              <a:t>Experienced in </a:t>
            </a:r>
            <a:r>
              <a:rPr lang="en-US" altLang="en-US" sz="1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Postsecondary Facilities Planning</a:t>
            </a:r>
          </a:p>
          <a:p>
            <a:pPr algn="l"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endParaRPr lang="en-US" altLang="en-US" sz="400" dirty="0">
              <a:solidFill>
                <a:srgbClr val="2B788C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300" b="0" dirty="0">
                <a:latin typeface="Century Gothic" panose="020B0502020202020204" pitchFamily="34" charset="0"/>
              </a:rPr>
              <a:t>Recent involvement with</a:t>
            </a:r>
            <a:r>
              <a:rPr lang="en-US" altLang="en-US" sz="1300" b="1" dirty="0">
                <a:latin typeface="Century Gothic" panose="020B0502020202020204" pitchFamily="34" charset="0"/>
              </a:rPr>
              <a:t> </a:t>
            </a:r>
            <a:r>
              <a:rPr lang="en-US" altLang="en-US" sz="13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11 </a:t>
            </a:r>
            <a:r>
              <a:rPr lang="en-US" altLang="en-US" sz="1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CA Community College Districts @ </a:t>
            </a:r>
            <a:r>
              <a:rPr lang="en-US" altLang="en-US" sz="13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18 </a:t>
            </a:r>
            <a:r>
              <a:rPr lang="en-US" altLang="en-US" sz="1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Colleges</a:t>
            </a:r>
          </a:p>
          <a:p>
            <a:pPr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endParaRPr lang="en-US" altLang="en-US" sz="400" dirty="0">
              <a:solidFill>
                <a:srgbClr val="2B788C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300" b="0" dirty="0">
                <a:latin typeface="Century Gothic" panose="020B0502020202020204" pitchFamily="34" charset="0"/>
              </a:rPr>
              <a:t>Recent CA Community College </a:t>
            </a:r>
            <a:r>
              <a:rPr lang="en-US" altLang="en-US" sz="1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Facilities Master Planning </a:t>
            </a:r>
            <a:r>
              <a:rPr lang="en-US" altLang="en-US" sz="13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@ 9 </a:t>
            </a:r>
            <a:r>
              <a:rPr lang="en-US" altLang="en-US" sz="1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Colleges</a:t>
            </a:r>
          </a:p>
          <a:p>
            <a:pPr algn="l"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endParaRPr lang="en-US" altLang="en-US" sz="400" dirty="0">
              <a:solidFill>
                <a:srgbClr val="2B788C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300" b="0" dirty="0">
                <a:latin typeface="Century Gothic" panose="020B0502020202020204" pitchFamily="34" charset="0"/>
              </a:rPr>
              <a:t>More than </a:t>
            </a:r>
            <a:r>
              <a:rPr lang="en-US" altLang="en-US" sz="13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800,000 s.f. </a:t>
            </a:r>
            <a:r>
              <a:rPr lang="en-US" altLang="en-US" sz="1300" b="0" dirty="0">
                <a:latin typeface="Century Gothic" panose="020B0502020202020204" pitchFamily="34" charset="0"/>
              </a:rPr>
              <a:t>of CA Community College </a:t>
            </a:r>
            <a:r>
              <a:rPr lang="en-US" altLang="en-US" sz="1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construction</a:t>
            </a:r>
            <a:r>
              <a:rPr lang="en-US" altLang="en-US" sz="1300" b="0" dirty="0">
                <a:latin typeface="Century Gothic" panose="020B0502020202020204" pitchFamily="34" charset="0"/>
              </a:rPr>
              <a:t> projects in the last </a:t>
            </a:r>
            <a:r>
              <a:rPr lang="en-US" altLang="en-US" sz="1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6 years</a:t>
            </a:r>
          </a:p>
        </p:txBody>
      </p:sp>
    </p:spTree>
    <p:extLst>
      <p:ext uri="{BB962C8B-B14F-4D97-AF65-F5344CB8AC3E}">
        <p14:creationId xmlns:p14="http://schemas.microsoft.com/office/powerpoint/2010/main" val="17241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12192000" cy="283464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833104" y="95249"/>
            <a:ext cx="312951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833104" y="19050"/>
            <a:ext cx="3129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program of work</a:t>
            </a:r>
            <a:endParaRPr lang="en-US" alt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833104" y="323849"/>
            <a:ext cx="2133600" cy="16764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6578541" cy="5486400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8833102" y="332232"/>
            <a:ext cx="3356354" cy="2246769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5888" indent="-115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1313" indent="-111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400" dirty="0" smtClean="0">
              <a:latin typeface="Century Gothic" panose="020B0502020202020204" pitchFamily="34" charset="0"/>
            </a:endParaRPr>
          </a:p>
          <a:p>
            <a:r>
              <a:rPr lang="en-US" altLang="en-US" sz="1400" dirty="0" smtClean="0">
                <a:latin typeface="Century Gothic" panose="020B0502020202020204" pitchFamily="34" charset="0"/>
              </a:rPr>
              <a:t>Renovation / Repurpose / New</a:t>
            </a:r>
          </a:p>
          <a:p>
            <a:endParaRPr lang="en-US" altLang="en-US" sz="1400" dirty="0" smtClean="0">
              <a:latin typeface="Century Gothic" panose="020B0502020202020204" pitchFamily="34" charset="0"/>
            </a:endParaRPr>
          </a:p>
          <a:p>
            <a:r>
              <a:rPr lang="en-US" altLang="en-US" sz="1400" dirty="0" smtClean="0">
                <a:latin typeface="Century Gothic" panose="020B0502020202020204" pitchFamily="34" charset="0"/>
              </a:rPr>
              <a:t>Sequence</a:t>
            </a:r>
          </a:p>
          <a:p>
            <a:endParaRPr lang="en-US" altLang="en-US" sz="1400" dirty="0">
              <a:latin typeface="Century Gothic" panose="020B0502020202020204" pitchFamily="34" charset="0"/>
            </a:endParaRPr>
          </a:p>
          <a:p>
            <a:r>
              <a:rPr lang="en-US" altLang="en-US" sz="1400" dirty="0" smtClean="0">
                <a:latin typeface="Century Gothic" panose="020B0502020202020204" pitchFamily="34" charset="0"/>
              </a:rPr>
              <a:t>Cost / TCO</a:t>
            </a:r>
          </a:p>
          <a:p>
            <a:endParaRPr lang="en-US" altLang="en-US" sz="1400" dirty="0">
              <a:latin typeface="Century Gothic" panose="020B0502020202020204" pitchFamily="34" charset="0"/>
            </a:endParaRPr>
          </a:p>
          <a:p>
            <a:endParaRPr lang="en-US" altLang="en-US" sz="1400" dirty="0" smtClean="0">
              <a:latin typeface="Century Gothic" panose="020B0502020202020204" pitchFamily="34" charset="0"/>
            </a:endParaRPr>
          </a:p>
          <a:p>
            <a:endParaRPr lang="en-US" altLang="en-US" sz="1400" dirty="0" smtClean="0">
              <a:latin typeface="Century Gothic" panose="020B0502020202020204" pitchFamily="34" charset="0"/>
            </a:endParaRPr>
          </a:p>
          <a:p>
            <a:endParaRPr lang="en-US" alt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12192000" cy="2834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51" descr="1- Wellness Complex_Math Scienc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27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9204" y="0"/>
            <a:ext cx="5613400" cy="617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42"/>
          <p:cNvSpPr>
            <a:spLocks noChangeArrowheads="1"/>
          </p:cNvSpPr>
          <p:nvPr/>
        </p:nvSpPr>
        <p:spPr bwMode="auto">
          <a:xfrm>
            <a:off x="6355404" y="228600"/>
            <a:ext cx="2057400" cy="1066800"/>
          </a:xfrm>
          <a:prstGeom prst="ellips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Line 43"/>
          <p:cNvSpPr>
            <a:spLocks noChangeShapeType="1"/>
          </p:cNvSpPr>
          <p:nvPr/>
        </p:nvSpPr>
        <p:spPr bwMode="auto">
          <a:xfrm flipH="1">
            <a:off x="4907604" y="990600"/>
            <a:ext cx="15240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Line 44"/>
          <p:cNvSpPr>
            <a:spLocks noChangeShapeType="1"/>
          </p:cNvSpPr>
          <p:nvPr/>
        </p:nvSpPr>
        <p:spPr bwMode="auto">
          <a:xfrm flipH="1">
            <a:off x="1631004" y="990600"/>
            <a:ext cx="3276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631004" y="762000"/>
            <a:ext cx="28194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5888" indent="-115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15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baseline="0" dirty="0">
                <a:latin typeface="Century Gothic" panose="020B0502020202020204" pitchFamily="34" charset="0"/>
              </a:rPr>
              <a:t>Wellness Complex</a:t>
            </a:r>
          </a:p>
          <a:p>
            <a:endParaRPr lang="en-US" altLang="en-US" sz="600" baseline="0" dirty="0">
              <a:latin typeface="Century Gothic" panose="020B0502020202020204" pitchFamily="34" charset="0"/>
            </a:endParaRPr>
          </a:p>
          <a:p>
            <a:r>
              <a:rPr lang="en-US" altLang="en-US" sz="1000" u="sng" baseline="0" dirty="0">
                <a:latin typeface="Century Gothic" panose="020B0502020202020204" pitchFamily="34" charset="0"/>
              </a:rPr>
              <a:t>Programs: </a:t>
            </a:r>
          </a:p>
          <a:p>
            <a:pPr lvl="1"/>
            <a:r>
              <a:rPr lang="en-US" altLang="en-US" sz="1000" baseline="0" dirty="0">
                <a:latin typeface="Century Gothic" panose="020B0502020202020204" pitchFamily="34" charset="0"/>
              </a:rPr>
              <a:t>Wellness Center</a:t>
            </a:r>
          </a:p>
          <a:p>
            <a:pPr lvl="1"/>
            <a:r>
              <a:rPr lang="en-US" altLang="en-US" sz="1000" baseline="0" dirty="0">
                <a:latin typeface="Century Gothic" panose="020B0502020202020204" pitchFamily="34" charset="0"/>
              </a:rPr>
              <a:t>Gym</a:t>
            </a:r>
          </a:p>
          <a:p>
            <a:pPr lvl="1"/>
            <a:r>
              <a:rPr lang="en-US" altLang="en-US" sz="1000" baseline="0" dirty="0">
                <a:latin typeface="Century Gothic" panose="020B0502020202020204" pitchFamily="34" charset="0"/>
              </a:rPr>
              <a:t>Pool Facilities</a:t>
            </a:r>
          </a:p>
          <a:p>
            <a:endParaRPr lang="en-US" altLang="en-US" sz="600" u="sng" baseline="0" dirty="0">
              <a:latin typeface="Century Gothic" panose="020B0502020202020204" pitchFamily="34" charset="0"/>
            </a:endParaRPr>
          </a:p>
          <a:p>
            <a:r>
              <a:rPr lang="en-US" altLang="en-US" sz="1000" u="sng" baseline="0" dirty="0">
                <a:latin typeface="Century Gothic" panose="020B0502020202020204" pitchFamily="34" charset="0"/>
              </a:rPr>
              <a:t>ASF / GSF / Mass: </a:t>
            </a:r>
          </a:p>
          <a:p>
            <a:pPr lvl="1"/>
            <a:r>
              <a:rPr lang="en-US" altLang="en-US" sz="1000" baseline="0" dirty="0">
                <a:latin typeface="Century Gothic" panose="020B0502020202020204" pitchFamily="34" charset="0"/>
              </a:rPr>
              <a:t>37,800 ASF / 54,000 GSF / 2 Stories</a:t>
            </a:r>
          </a:p>
          <a:p>
            <a:endParaRPr lang="en-US" altLang="en-US" sz="600" u="sng" baseline="0" dirty="0">
              <a:latin typeface="Century Gothic" panose="020B0502020202020204" pitchFamily="34" charset="0"/>
            </a:endParaRPr>
          </a:p>
          <a:p>
            <a:r>
              <a:rPr lang="en-US" altLang="en-US" sz="1000" u="sng" baseline="0" dirty="0">
                <a:latin typeface="Century Gothic" panose="020B0502020202020204" pitchFamily="34" charset="0"/>
              </a:rPr>
              <a:t>Timeline:</a:t>
            </a:r>
          </a:p>
          <a:p>
            <a:pPr lvl="1"/>
            <a:r>
              <a:rPr lang="en-US" altLang="en-US" sz="1000" baseline="0" dirty="0">
                <a:latin typeface="Century Gothic" panose="020B0502020202020204" pitchFamily="34" charset="0"/>
              </a:rPr>
              <a:t>2014 – 2016</a:t>
            </a:r>
          </a:p>
          <a:p>
            <a:endParaRPr lang="en-US" altLang="en-US" sz="600" u="sng" baseline="0" dirty="0">
              <a:latin typeface="Century Gothic" panose="020B0502020202020204" pitchFamily="34" charset="0"/>
            </a:endParaRPr>
          </a:p>
          <a:p>
            <a:r>
              <a:rPr lang="en-US" altLang="en-US" sz="1000" u="sng" baseline="0" dirty="0">
                <a:latin typeface="Century Gothic" panose="020B0502020202020204" pitchFamily="34" charset="0"/>
              </a:rPr>
              <a:t>Vacates:</a:t>
            </a:r>
          </a:p>
          <a:p>
            <a:pPr lvl="1"/>
            <a:r>
              <a:rPr lang="en-US" altLang="en-US" sz="1000" baseline="0" dirty="0">
                <a:latin typeface="Century Gothic" panose="020B0502020202020204" pitchFamily="34" charset="0"/>
              </a:rPr>
              <a:t>Gymnasium, Pools, Racquetball, </a:t>
            </a:r>
          </a:p>
          <a:p>
            <a:pPr lvl="1"/>
            <a:r>
              <a:rPr lang="en-US" altLang="en-US" sz="1000" baseline="0" dirty="0">
                <a:latin typeface="Century Gothic" panose="020B0502020202020204" pitchFamily="34" charset="0"/>
              </a:rPr>
              <a:t>Bldgs: 1000, 1006, 2008 </a:t>
            </a:r>
          </a:p>
          <a:p>
            <a:pPr lvl="1"/>
            <a:endParaRPr lang="en-US" altLang="en-US" sz="1000" baseline="0" dirty="0">
              <a:latin typeface="Century Gothic" panose="020B0502020202020204" pitchFamily="34" charset="0"/>
            </a:endParaRPr>
          </a:p>
          <a:p>
            <a:pPr lvl="1"/>
            <a:endParaRPr lang="en-US" altLang="en-US" sz="1000" baseline="0" dirty="0">
              <a:latin typeface="Century Gothic" panose="020B0502020202020204" pitchFamily="34" charset="0"/>
            </a:endParaRPr>
          </a:p>
        </p:txBody>
      </p:sp>
      <p:sp>
        <p:nvSpPr>
          <p:cNvPr id="12" name="Rectangle 47"/>
          <p:cNvSpPr>
            <a:spLocks noChangeArrowheads="1"/>
          </p:cNvSpPr>
          <p:nvPr/>
        </p:nvSpPr>
        <p:spPr bwMode="auto">
          <a:xfrm>
            <a:off x="1631004" y="762000"/>
            <a:ext cx="2895600" cy="23622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Line 48"/>
          <p:cNvSpPr>
            <a:spLocks noChangeShapeType="1"/>
          </p:cNvSpPr>
          <p:nvPr/>
        </p:nvSpPr>
        <p:spPr bwMode="auto">
          <a:xfrm flipH="1">
            <a:off x="1631004" y="3581400"/>
            <a:ext cx="3276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Rectangle 49"/>
          <p:cNvSpPr>
            <a:spLocks noChangeArrowheads="1"/>
          </p:cNvSpPr>
          <p:nvPr/>
        </p:nvSpPr>
        <p:spPr bwMode="auto">
          <a:xfrm>
            <a:off x="1631004" y="3352800"/>
            <a:ext cx="2895600" cy="23622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631004" y="3352800"/>
            <a:ext cx="28194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8788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baseline="0" dirty="0">
                <a:latin typeface="Century Gothic" panose="020B0502020202020204" pitchFamily="34" charset="0"/>
              </a:rPr>
              <a:t>Math / Science Complex</a:t>
            </a:r>
          </a:p>
          <a:p>
            <a:endParaRPr lang="en-US" altLang="en-US" sz="600" baseline="0" dirty="0">
              <a:latin typeface="Century Gothic" panose="020B0502020202020204" pitchFamily="34" charset="0"/>
            </a:endParaRPr>
          </a:p>
          <a:p>
            <a:r>
              <a:rPr lang="en-US" altLang="en-US" sz="1000" u="sng" baseline="0" dirty="0">
                <a:latin typeface="Century Gothic" panose="020B0502020202020204" pitchFamily="34" charset="0"/>
              </a:rPr>
              <a:t>Buildings: </a:t>
            </a:r>
          </a:p>
          <a:p>
            <a:pPr lvl="1">
              <a:buFontTx/>
              <a:buAutoNum type="arabicPeriod"/>
            </a:pPr>
            <a:r>
              <a:rPr lang="en-US" altLang="en-US" sz="1000" baseline="0" dirty="0">
                <a:latin typeface="Century Gothic" panose="020B0502020202020204" pitchFamily="34" charset="0"/>
              </a:rPr>
              <a:t>Math Science Building</a:t>
            </a:r>
          </a:p>
          <a:p>
            <a:pPr lvl="1">
              <a:buFontTx/>
              <a:buAutoNum type="arabicPeriod"/>
            </a:pPr>
            <a:r>
              <a:rPr lang="en-US" altLang="en-US" sz="1000" baseline="0" dirty="0">
                <a:latin typeface="Century Gothic" panose="020B0502020202020204" pitchFamily="34" charset="0"/>
              </a:rPr>
              <a:t>Planetarium / Exhibit / Large Lecture Building</a:t>
            </a:r>
          </a:p>
          <a:p>
            <a:endParaRPr lang="en-US" altLang="en-US" sz="600" u="sng" baseline="0" dirty="0">
              <a:latin typeface="Century Gothic" panose="020B0502020202020204" pitchFamily="34" charset="0"/>
            </a:endParaRPr>
          </a:p>
          <a:p>
            <a:r>
              <a:rPr lang="en-US" altLang="en-US" sz="1000" u="sng" baseline="0" dirty="0">
                <a:latin typeface="Century Gothic" panose="020B0502020202020204" pitchFamily="34" charset="0"/>
              </a:rPr>
              <a:t>ASF / GSF / Mass: </a:t>
            </a:r>
          </a:p>
          <a:p>
            <a:pPr lvl="1">
              <a:buFontTx/>
              <a:buAutoNum type="arabicPeriod"/>
            </a:pPr>
            <a:r>
              <a:rPr lang="en-US" altLang="en-US" sz="1000" baseline="0" dirty="0">
                <a:latin typeface="Century Gothic" panose="020B0502020202020204" pitchFamily="34" charset="0"/>
              </a:rPr>
              <a:t>59,720ASF / 91,880 GSF / 2 Stories</a:t>
            </a:r>
          </a:p>
          <a:p>
            <a:pPr lvl="1">
              <a:buFontTx/>
              <a:buAutoNum type="arabicPeriod"/>
            </a:pPr>
            <a:r>
              <a:rPr lang="en-US" altLang="en-US" sz="1000" baseline="0" dirty="0">
                <a:latin typeface="Century Gothic" panose="020B0502020202020204" pitchFamily="34" charset="0"/>
              </a:rPr>
              <a:t>7,300ASF / 11,250 SF / 1 Story</a:t>
            </a:r>
          </a:p>
          <a:p>
            <a:endParaRPr lang="en-US" altLang="en-US" sz="600" u="sng" baseline="0" dirty="0">
              <a:latin typeface="Century Gothic" panose="020B0502020202020204" pitchFamily="34" charset="0"/>
            </a:endParaRPr>
          </a:p>
          <a:p>
            <a:r>
              <a:rPr lang="en-US" altLang="en-US" sz="1000" u="sng" baseline="0" dirty="0">
                <a:latin typeface="Century Gothic" panose="020B0502020202020204" pitchFamily="34" charset="0"/>
              </a:rPr>
              <a:t>Timeline:</a:t>
            </a:r>
          </a:p>
          <a:p>
            <a:pPr lvl="1"/>
            <a:r>
              <a:rPr lang="en-US" altLang="en-US" sz="1000" baseline="0" dirty="0">
                <a:latin typeface="Century Gothic" panose="020B0502020202020204" pitchFamily="34" charset="0"/>
              </a:rPr>
              <a:t>2016 – 2018</a:t>
            </a:r>
          </a:p>
          <a:p>
            <a:endParaRPr lang="en-US" altLang="en-US" sz="600" u="sng" baseline="0" dirty="0">
              <a:latin typeface="Century Gothic" panose="020B0502020202020204" pitchFamily="34" charset="0"/>
            </a:endParaRPr>
          </a:p>
          <a:p>
            <a:r>
              <a:rPr lang="en-US" altLang="en-US" sz="1000" u="sng" baseline="0" dirty="0">
                <a:latin typeface="Century Gothic" panose="020B0502020202020204" pitchFamily="34" charset="0"/>
              </a:rPr>
              <a:t>Vacates:</a:t>
            </a:r>
          </a:p>
          <a:p>
            <a:pPr lvl="1"/>
            <a:r>
              <a:rPr lang="en-US" altLang="en-US" sz="1000" baseline="0" dirty="0">
                <a:latin typeface="Century Gothic" panose="020B0502020202020204" pitchFamily="34" charset="0"/>
              </a:rPr>
              <a:t>300’s &amp; Various Classrooms on Campus </a:t>
            </a:r>
          </a:p>
          <a:p>
            <a:pPr lvl="1"/>
            <a:endParaRPr lang="en-US" altLang="en-US" sz="1000" baseline="0" dirty="0">
              <a:latin typeface="Century Gothic" panose="020B0502020202020204" pitchFamily="34" charset="0"/>
            </a:endParaRPr>
          </a:p>
          <a:p>
            <a:pPr lvl="1"/>
            <a:endParaRPr lang="en-US" altLang="en-US" sz="1000" baseline="0" dirty="0">
              <a:latin typeface="Century Gothic" panose="020B0502020202020204" pitchFamily="34" charset="0"/>
            </a:endParaRPr>
          </a:p>
        </p:txBody>
      </p:sp>
      <p:sp>
        <p:nvSpPr>
          <p:cNvPr id="16" name="Line 52"/>
          <p:cNvSpPr>
            <a:spLocks noChangeShapeType="1"/>
          </p:cNvSpPr>
          <p:nvPr/>
        </p:nvSpPr>
        <p:spPr bwMode="auto">
          <a:xfrm flipH="1">
            <a:off x="4907604" y="3200400"/>
            <a:ext cx="2057400" cy="3810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Oval 53"/>
          <p:cNvSpPr>
            <a:spLocks noChangeArrowheads="1"/>
          </p:cNvSpPr>
          <p:nvPr/>
        </p:nvSpPr>
        <p:spPr bwMode="auto">
          <a:xfrm>
            <a:off x="6736404" y="1973263"/>
            <a:ext cx="1371600" cy="1379537"/>
          </a:xfrm>
          <a:prstGeom prst="ellips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6965004" y="2667000"/>
            <a:ext cx="152400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 b="1" baseline="0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7422204" y="2209800"/>
            <a:ext cx="152400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 b="1" baseline="0" dirty="0">
                <a:latin typeface="Century Gothic" panose="020B0502020202020204" pitchFamily="34" charset="0"/>
              </a:rPr>
              <a:t>2</a:t>
            </a:r>
          </a:p>
        </p:txBody>
      </p:sp>
      <p:grpSp>
        <p:nvGrpSpPr>
          <p:cNvPr id="20" name="Group 12"/>
          <p:cNvGrpSpPr>
            <a:grpSpLocks/>
          </p:cNvGrpSpPr>
          <p:nvPr/>
        </p:nvGrpSpPr>
        <p:grpSpPr bwMode="auto">
          <a:xfrm>
            <a:off x="10165404" y="5486400"/>
            <a:ext cx="304800" cy="304800"/>
            <a:chOff x="5232" y="3456"/>
            <a:chExt cx="192" cy="192"/>
          </a:xfrm>
        </p:grpSpPr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5232" y="34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aseline="0" dirty="0"/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5280" y="3456"/>
              <a:ext cx="96" cy="96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800" baseline="0" dirty="0">
                  <a:latin typeface="Century Gothic" panose="020B0502020202020204" pitchFamily="34" charset="0"/>
                </a:rPr>
                <a:t>N</a:t>
              </a:r>
            </a:p>
          </p:txBody>
        </p:sp>
      </p:grpSp>
      <p:sp>
        <p:nvSpPr>
          <p:cNvPr id="23" name="Text Box 3"/>
          <p:cNvSpPr txBox="1">
            <a:spLocks noChangeArrowheads="1"/>
          </p:cNvSpPr>
          <p:nvPr/>
        </p:nvSpPr>
        <p:spPr bwMode="auto">
          <a:xfrm rot="19678640">
            <a:off x="5669604" y="685800"/>
            <a:ext cx="1066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800" baseline="0" dirty="0">
                <a:latin typeface="Century Gothic" panose="020B0502020202020204" pitchFamily="34" charset="0"/>
              </a:rPr>
              <a:t>H STREET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 rot="1824456">
            <a:off x="8336604" y="914400"/>
            <a:ext cx="17129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800" baseline="0" dirty="0">
                <a:latin typeface="Century Gothic" panose="020B0502020202020204" pitchFamily="34" charset="0"/>
              </a:rPr>
              <a:t>OTAY LAKES ROAD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68093" y="154925"/>
            <a:ext cx="10749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                Planning &amp; Zoning</a:t>
            </a:r>
            <a:endParaRPr lang="en-US" altLang="en-US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628222" y="621781"/>
            <a:ext cx="2898382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3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12192000" cy="28346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Group 4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440267"/>
              </p:ext>
            </p:extLst>
          </p:nvPr>
        </p:nvGraphicFramePr>
        <p:xfrm>
          <a:off x="1723404" y="1162228"/>
          <a:ext cx="8509317" cy="4519422"/>
        </p:xfrm>
        <a:graphic>
          <a:graphicData uri="http://schemas.openxmlformats.org/drawingml/2006/table">
            <a:tbl>
              <a:tblPr/>
              <a:tblGrid>
                <a:gridCol w="1206500"/>
                <a:gridCol w="368300"/>
                <a:gridCol w="368300"/>
                <a:gridCol w="368300"/>
                <a:gridCol w="368300"/>
                <a:gridCol w="482600"/>
                <a:gridCol w="317500"/>
                <a:gridCol w="368300"/>
                <a:gridCol w="368300"/>
                <a:gridCol w="419100"/>
                <a:gridCol w="215900"/>
                <a:gridCol w="368300"/>
                <a:gridCol w="368300"/>
                <a:gridCol w="368300"/>
                <a:gridCol w="457200"/>
                <a:gridCol w="342900"/>
                <a:gridCol w="208280"/>
                <a:gridCol w="325437"/>
                <a:gridCol w="368300"/>
                <a:gridCol w="368300"/>
                <a:gridCol w="482600"/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Construction Complete</a:t>
                      </a:r>
                      <a:endParaRPr kumimoji="0" lang="en-US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Wellness/Gymnasium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Performing Arts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Student Union Complex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kumimoji="0" lang="en-US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Math Science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Fine Arts 1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Bookstore  Rev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en-US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Planetarium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Lecture Halls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Administration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Bus/CIS, Comm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Gallery/Food Court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kumimoji="0" lang="en-US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1600's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Student Services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Fine Arts 2 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kumimoji="0" lang="en-US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Journalism (660)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Academic Success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kumimoji="0" lang="en-US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420 Remodel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Language Arts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kumimoji="0" lang="en-US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54925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Campus Vision</a:t>
            </a:r>
            <a:endParaRPr lang="en-US" altLang="en-US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44337"/>
            <a:ext cx="121920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5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</a:t>
            </a:r>
            <a:r>
              <a:rPr lang="en-US" altLang="en-US" sz="15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equired project sequencing </a:t>
            </a:r>
            <a:endParaRPr lang="en-US" altLang="en-US" sz="15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2624" y="621781"/>
            <a:ext cx="8272329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57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12192000" cy="2834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368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TIME LINE</a:t>
            </a:r>
            <a:endParaRPr lang="en-US" sz="2400" b="1" spc="6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29691" y="698504"/>
            <a:ext cx="7323909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33006" y="887719"/>
            <a:ext cx="242810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l">
              <a:spcBef>
                <a:spcPts val="0"/>
              </a:spcBef>
            </a:pPr>
            <a:r>
              <a:rPr lang="en-US" altLang="en-US" sz="1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2015	October</a:t>
            </a:r>
          </a:p>
          <a:p>
            <a:pPr marL="0" indent="0" algn="l">
              <a:spcBef>
                <a:spcPts val="0"/>
              </a:spcBef>
            </a:pPr>
            <a:r>
              <a:rPr lang="en-US" altLang="en-US" sz="1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	</a:t>
            </a:r>
          </a:p>
          <a:p>
            <a:pPr marL="0" indent="0" algn="l">
              <a:spcBef>
                <a:spcPts val="0"/>
              </a:spcBef>
            </a:pPr>
            <a:r>
              <a:rPr lang="en-US" altLang="en-US" sz="1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en-US" altLang="en-US" sz="14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Fall</a:t>
            </a:r>
          </a:p>
          <a:p>
            <a:pPr algn="l">
              <a:spcBef>
                <a:spcPts val="0"/>
              </a:spcBef>
            </a:pPr>
            <a:endParaRPr lang="en-US" altLang="en-US" sz="1400" b="0" dirty="0" smtClean="0">
              <a:latin typeface="Century Gothic" panose="020B0502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altLang="en-US" sz="1400" b="0" dirty="0" smtClean="0">
              <a:latin typeface="Century Gothic" panose="020B0502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en-US" sz="1400" b="0" dirty="0" smtClean="0">
                <a:latin typeface="Century Gothic" panose="020B0502020202020204" pitchFamily="34" charset="0"/>
              </a:rPr>
              <a:t>2016</a:t>
            </a:r>
            <a:r>
              <a:rPr lang="en-US" altLang="en-US" sz="1400" b="0" dirty="0">
                <a:latin typeface="Century Gothic" panose="020B0502020202020204" pitchFamily="34" charset="0"/>
              </a:rPr>
              <a:t>	</a:t>
            </a:r>
            <a:r>
              <a:rPr lang="en-US" altLang="en-US" sz="1400" b="0" dirty="0" smtClean="0">
                <a:latin typeface="Century Gothic" panose="020B0502020202020204" pitchFamily="34" charset="0"/>
              </a:rPr>
              <a:t>	Winter</a:t>
            </a:r>
            <a:endParaRPr lang="en-US" altLang="en-US" sz="1400" b="0" dirty="0">
              <a:latin typeface="Century Gothic" panose="020B0502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en-US" sz="1400" b="0" dirty="0" smtClean="0">
                <a:latin typeface="Century Gothic" panose="020B0502020202020204" pitchFamily="34" charset="0"/>
              </a:rPr>
              <a:t>			</a:t>
            </a:r>
          </a:p>
          <a:p>
            <a:pPr algn="l">
              <a:spcBef>
                <a:spcPts val="0"/>
              </a:spcBef>
            </a:pPr>
            <a:endParaRPr lang="en-US" altLang="en-US" sz="1400" b="0" dirty="0" smtClean="0">
              <a:latin typeface="Century Gothic" panose="020B0502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en-US" sz="1400" dirty="0">
                <a:latin typeface="Century Gothic" panose="020B0502020202020204" pitchFamily="34" charset="0"/>
              </a:rPr>
              <a:t>	</a:t>
            </a:r>
            <a:r>
              <a:rPr lang="en-US" altLang="en-US" sz="1400" dirty="0" smtClean="0">
                <a:latin typeface="Century Gothic" panose="020B0502020202020204" pitchFamily="34" charset="0"/>
              </a:rPr>
              <a:t>	</a:t>
            </a:r>
            <a:r>
              <a:rPr lang="en-US" altLang="en-US" sz="1400" b="0" dirty="0" smtClean="0">
                <a:latin typeface="Century Gothic" panose="020B0502020202020204" pitchFamily="34" charset="0"/>
              </a:rPr>
              <a:t>Spring</a:t>
            </a:r>
          </a:p>
          <a:p>
            <a:pPr algn="l">
              <a:spcBef>
                <a:spcPts val="0"/>
              </a:spcBef>
            </a:pPr>
            <a:endParaRPr lang="en-US" altLang="en-US" sz="1400" dirty="0">
              <a:latin typeface="Century Gothic" panose="020B0502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altLang="en-US" sz="1400" b="0" dirty="0" smtClean="0">
              <a:latin typeface="Century Gothic" panose="020B0502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altLang="en-US" sz="1400" dirty="0">
              <a:latin typeface="Century Gothic" panose="020B0502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altLang="en-US" sz="1400" b="0" dirty="0" smtClean="0">
              <a:latin typeface="Century Gothic" panose="020B0502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altLang="en-US" sz="1400" dirty="0">
              <a:latin typeface="Century Gothic" panose="020B0502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altLang="en-US" sz="1400" b="0" dirty="0" smtClean="0">
              <a:latin typeface="Century Gothic" panose="020B0502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altLang="en-US" sz="1400" b="0" dirty="0" smtClean="0">
              <a:latin typeface="Century Gothic" panose="020B0502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en-US" sz="1400" dirty="0" smtClean="0">
                <a:latin typeface="Century Gothic" panose="020B0502020202020204" pitchFamily="34" charset="0"/>
              </a:rPr>
              <a:t>		June</a:t>
            </a:r>
            <a:endParaRPr lang="en-US" altLang="en-US" sz="1400" b="0" dirty="0">
              <a:latin typeface="Century Gothic" panose="020B050202020202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389120" y="887718"/>
            <a:ext cx="7593873" cy="539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en-US" sz="1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Education / Facility Master Plan kick-off</a:t>
            </a:r>
            <a:endParaRPr lang="en-US" altLang="en-US" sz="1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altLang="en-US" sz="1400" b="0" dirty="0" smtClean="0">
              <a:latin typeface="Century Gothic" panose="020B0502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en-US" sz="1400" b="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EMP: Dat</a:t>
            </a:r>
            <a:r>
              <a:rPr lang="en-US" altLang="en-US" sz="14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 Collection  </a:t>
            </a:r>
            <a:endParaRPr lang="en-US" altLang="en-US" sz="1400" b="0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en-US" sz="1400" b="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FMP: Data Collection</a:t>
            </a:r>
          </a:p>
          <a:p>
            <a:pPr algn="l">
              <a:spcBef>
                <a:spcPts val="0"/>
              </a:spcBef>
            </a:pPr>
            <a:endParaRPr lang="en-US" altLang="en-US" sz="1400" b="0" dirty="0" smtClean="0">
              <a:latin typeface="Century Gothic" panose="020B0502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en-US" sz="1400" b="0" dirty="0" smtClean="0">
                <a:latin typeface="Century Gothic" panose="020B0502020202020204" pitchFamily="34" charset="0"/>
              </a:rPr>
              <a:t>FMP: SWOT Analysis / Draft 1 Review</a:t>
            </a:r>
            <a:endParaRPr lang="en-US" altLang="en-US" sz="1400" b="0" dirty="0">
              <a:latin typeface="Century Gothic" panose="020B0502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altLang="en-US" sz="1400" dirty="0" smtClean="0">
              <a:latin typeface="Century Gothic" panose="020B0502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altLang="en-US" sz="1400" dirty="0" smtClean="0">
              <a:latin typeface="Century Gothic" panose="020B0502020202020204" pitchFamily="34" charset="0"/>
            </a:endParaRPr>
          </a:p>
          <a:p>
            <a:pPr algn="l"/>
            <a:r>
              <a:rPr lang="en-US" altLang="en-US" sz="1400" dirty="0" smtClean="0">
                <a:latin typeface="Century Gothic" panose="020B0502020202020204" pitchFamily="34" charset="0"/>
              </a:rPr>
              <a:t>EMP</a:t>
            </a:r>
            <a:r>
              <a:rPr lang="en-US" altLang="en-US" sz="1400" dirty="0">
                <a:latin typeface="Century Gothic" panose="020B0502020202020204" pitchFamily="34" charset="0"/>
              </a:rPr>
              <a:t>: </a:t>
            </a:r>
            <a:r>
              <a:rPr lang="en-US" sz="1400" dirty="0">
                <a:latin typeface="Century Gothic" panose="020B0502020202020204" pitchFamily="34" charset="0"/>
              </a:rPr>
              <a:t>Interviews</a:t>
            </a:r>
          </a:p>
          <a:p>
            <a:pPr marL="461963" algn="l"/>
            <a:r>
              <a:rPr lang="en-US" sz="1400" dirty="0" smtClean="0">
                <a:latin typeface="Century Gothic" panose="020B0502020202020204" pitchFamily="34" charset="0"/>
              </a:rPr>
              <a:t>Presentations </a:t>
            </a:r>
            <a:r>
              <a:rPr lang="en-US" sz="1400" dirty="0">
                <a:latin typeface="Century Gothic" panose="020B0502020202020204" pitchFamily="34" charset="0"/>
              </a:rPr>
              <a:t>to Steering Committee &amp; </a:t>
            </a:r>
            <a:r>
              <a:rPr lang="en-US" sz="1400" dirty="0" smtClean="0">
                <a:latin typeface="Century Gothic" panose="020B0502020202020204" pitchFamily="34" charset="0"/>
              </a:rPr>
              <a:t>Campus</a:t>
            </a:r>
          </a:p>
          <a:p>
            <a:pPr marL="461963" algn="l"/>
            <a:r>
              <a:rPr lang="en-US" sz="1400" dirty="0" smtClean="0">
                <a:latin typeface="Century Gothic" panose="020B0502020202020204" pitchFamily="34" charset="0"/>
              </a:rPr>
              <a:t>Open </a:t>
            </a:r>
            <a:r>
              <a:rPr lang="en-US" sz="1400" dirty="0">
                <a:latin typeface="Century Gothic" panose="020B0502020202020204" pitchFamily="34" charset="0"/>
              </a:rPr>
              <a:t>house </a:t>
            </a:r>
            <a:r>
              <a:rPr lang="en-US" sz="1400" dirty="0" smtClean="0">
                <a:latin typeface="Century Gothic" panose="020B0502020202020204" pitchFamily="34" charset="0"/>
              </a:rPr>
              <a:t>sessions</a:t>
            </a:r>
          </a:p>
          <a:p>
            <a:pPr marL="461963" algn="l"/>
            <a:r>
              <a:rPr lang="en-US" sz="1400" dirty="0" smtClean="0">
                <a:latin typeface="Century Gothic" panose="020B0502020202020204" pitchFamily="34" charset="0"/>
              </a:rPr>
              <a:t>Academic </a:t>
            </a:r>
            <a:r>
              <a:rPr lang="en-US" sz="1400" dirty="0">
                <a:latin typeface="Century Gothic" panose="020B0502020202020204" pitchFamily="34" charset="0"/>
              </a:rPr>
              <a:t>Senate </a:t>
            </a:r>
            <a:r>
              <a:rPr lang="en-US" sz="1400" dirty="0" smtClean="0">
                <a:latin typeface="Century Gothic" panose="020B0502020202020204" pitchFamily="34" charset="0"/>
              </a:rPr>
              <a:t>presentation</a:t>
            </a:r>
          </a:p>
          <a:p>
            <a:pPr marL="461963" algn="l"/>
            <a:r>
              <a:rPr lang="en-US" sz="1400" dirty="0" smtClean="0">
                <a:latin typeface="Century Gothic" panose="020B0502020202020204" pitchFamily="34" charset="0"/>
              </a:rPr>
              <a:t>Board </a:t>
            </a:r>
            <a:r>
              <a:rPr lang="en-US" sz="1400" dirty="0">
                <a:latin typeface="Century Gothic" panose="020B0502020202020204" pitchFamily="34" charset="0"/>
              </a:rPr>
              <a:t>presentation</a:t>
            </a:r>
          </a:p>
          <a:p>
            <a:pPr algn="l">
              <a:spcBef>
                <a:spcPts val="0"/>
              </a:spcBef>
            </a:pPr>
            <a:r>
              <a:rPr lang="en-US" altLang="en-US" sz="1400" dirty="0" smtClean="0">
                <a:latin typeface="Century Gothic" panose="020B0502020202020204" pitchFamily="34" charset="0"/>
              </a:rPr>
              <a:t>FMP</a:t>
            </a:r>
            <a:r>
              <a:rPr lang="en-US" altLang="en-US" sz="1400" dirty="0">
                <a:latin typeface="Century Gothic" panose="020B0502020202020204" pitchFamily="34" charset="0"/>
              </a:rPr>
              <a:t>: </a:t>
            </a:r>
            <a:r>
              <a:rPr lang="en-US" altLang="en-US" sz="1400" dirty="0" smtClean="0">
                <a:latin typeface="Century Gothic" panose="020B0502020202020204" pitchFamily="34" charset="0"/>
              </a:rPr>
              <a:t>Final Draft Review</a:t>
            </a:r>
          </a:p>
          <a:p>
            <a:pPr algn="l">
              <a:spcBef>
                <a:spcPts val="0"/>
              </a:spcBef>
            </a:pPr>
            <a:endParaRPr lang="en-US" altLang="en-US" sz="1400" dirty="0">
              <a:latin typeface="Century Gothic" panose="020B0502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en-US" sz="1400" dirty="0" smtClean="0">
                <a:latin typeface="Century Gothic" panose="020B0502020202020204" pitchFamily="34" charset="0"/>
              </a:rPr>
              <a:t>EMP &amp; FMP</a:t>
            </a:r>
            <a:r>
              <a:rPr lang="en-US" altLang="en-US" sz="1400" dirty="0">
                <a:latin typeface="Century Gothic" panose="020B0502020202020204" pitchFamily="34" charset="0"/>
              </a:rPr>
              <a:t>: </a:t>
            </a:r>
            <a:r>
              <a:rPr lang="en-US" altLang="en-US" sz="1400" dirty="0" smtClean="0">
                <a:latin typeface="Century Gothic" panose="020B0502020202020204" pitchFamily="34" charset="0"/>
              </a:rPr>
              <a:t>Presentation to the SJECCD Board of Trustees</a:t>
            </a:r>
            <a:endParaRPr lang="en-US" altLang="en-US" sz="1400" b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96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12192000" cy="28346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879461"/>
            <a:ext cx="12192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 I S C U S S I O N :</a:t>
            </a:r>
          </a:p>
          <a:p>
            <a:pPr algn="ctr"/>
            <a:r>
              <a:rPr lang="en-US" sz="5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Q U E S T I O N S  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&amp;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  A N S W E R S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9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1547"/>
            <a:ext cx="12192000" cy="2834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9832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455863" algn="l"/>
              </a:tabLst>
            </a:pPr>
            <a:r>
              <a:rPr lang="en-US" sz="2400" spc="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CLIENTS WE</a:t>
            </a:r>
            <a:r>
              <a:rPr lang="en-US" sz="2400" b="1" spc="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SERVE</a:t>
            </a:r>
            <a:endParaRPr lang="en-US" sz="2400" b="1" spc="6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0" y="659992"/>
            <a:ext cx="4572000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146326" y="777215"/>
            <a:ext cx="44434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97" tIns="48448" rIns="96897" bIns="48448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17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CA Community College Districts</a:t>
            </a:r>
          </a:p>
          <a:p>
            <a:pPr algn="l"/>
            <a:endParaRPr lang="en-US" altLang="en-US" sz="1200" b="0" dirty="0">
              <a:latin typeface="Trajan Pro" panose="02020502050506020301" pitchFamily="18" charset="0"/>
            </a:endParaRPr>
          </a:p>
          <a:p>
            <a:endParaRPr lang="en-US" altLang="en-US" sz="1200" b="0" dirty="0">
              <a:solidFill>
                <a:srgbClr val="2B788C"/>
              </a:solidFill>
              <a:latin typeface="Trajan Pro" panose="02020502050506020301" pitchFamily="18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583631" y="795059"/>
            <a:ext cx="455453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97" tIns="48448" rIns="96897" bIns="48448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17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CA Community Colleges</a:t>
            </a:r>
          </a:p>
          <a:p>
            <a:pPr algn="l">
              <a:lnSpc>
                <a:spcPct val="90000"/>
              </a:lnSpc>
            </a:pPr>
            <a:endParaRPr lang="en-US" altLang="en-US" sz="1200" b="0" dirty="0">
              <a:latin typeface="Trajan Pro" panose="02020502050506020301" pitchFamily="18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6601094" y="875701"/>
            <a:ext cx="4008437" cy="527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97" tIns="48448" rIns="96897" bIns="48448"/>
          <a:lstStyle>
            <a:lvl1pPr marL="230188" indent="-230188" algn="ctr" defTabSz="968375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7400" indent="-303213" algn="ctr" defTabSz="968375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1263" indent="-242888" algn="ctr" defTabSz="968375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5450" indent="-241300" algn="ctr" defTabSz="968375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9638" indent="-241300" algn="ctr" defTabSz="968375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36838" indent="-241300" algn="ctr" defTabSz="968375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94038" indent="-241300" algn="ctr" defTabSz="968375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1238" indent="-241300" algn="ctr" defTabSz="968375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8438" indent="-241300" algn="ctr" defTabSz="968375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110000"/>
              </a:lnSpc>
              <a:buFontTx/>
              <a:buChar char="•"/>
            </a:pPr>
            <a:endParaRPr lang="en-US" altLang="en-US" sz="1500" u="sng" dirty="0">
              <a:solidFill>
                <a:srgbClr val="2B788C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b="0" dirty="0">
                <a:latin typeface="Century Gothic" panose="020B0502020202020204" pitchFamily="34" charset="0"/>
              </a:rPr>
              <a:t>Orange Coast College</a:t>
            </a: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b="0" dirty="0">
                <a:latin typeface="Century Gothic" panose="020B0502020202020204" pitchFamily="34" charset="0"/>
              </a:rPr>
              <a:t>Golden West College</a:t>
            </a: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b="0" dirty="0">
                <a:latin typeface="Century Gothic" panose="020B0502020202020204" pitchFamily="34" charset="0"/>
              </a:rPr>
              <a:t>Coastline College</a:t>
            </a: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b="0" dirty="0">
                <a:latin typeface="Century Gothic" panose="020B0502020202020204" pitchFamily="34" charset="0"/>
              </a:rPr>
              <a:t>Bakersfield College</a:t>
            </a: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b="0" dirty="0">
                <a:latin typeface="Century Gothic" panose="020B0502020202020204" pitchFamily="34" charset="0"/>
              </a:rPr>
              <a:t>Porterville College</a:t>
            </a: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b="0" dirty="0">
                <a:latin typeface="Century Gothic" panose="020B0502020202020204" pitchFamily="34" charset="0"/>
              </a:rPr>
              <a:t>Cerro Coso College</a:t>
            </a: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b="0" dirty="0">
                <a:latin typeface="Century Gothic" panose="020B0502020202020204" pitchFamily="34" charset="0"/>
              </a:rPr>
              <a:t>Long Beach City College – </a:t>
            </a:r>
            <a:r>
              <a:rPr lang="en-US" altLang="en-US" sz="1400" b="0" dirty="0" smtClean="0">
                <a:latin typeface="Century Gothic" panose="020B0502020202020204" pitchFamily="34" charset="0"/>
              </a:rPr>
              <a:t>PCC</a:t>
            </a: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b="0" dirty="0" smtClean="0">
                <a:latin typeface="Century Gothic" panose="020B0502020202020204" pitchFamily="34" charset="0"/>
              </a:rPr>
              <a:t>Long Beach City College - LAC</a:t>
            </a:r>
            <a:endParaRPr lang="en-US" altLang="en-US" sz="1400" b="0" dirty="0">
              <a:latin typeface="Century Gothic" panose="020B0502020202020204" pitchFamily="34" charset="0"/>
            </a:endParaRP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b="0" dirty="0">
                <a:latin typeface="Century Gothic" panose="020B0502020202020204" pitchFamily="34" charset="0"/>
              </a:rPr>
              <a:t>Mt. SAC</a:t>
            </a: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b="0" dirty="0">
                <a:latin typeface="Century Gothic" panose="020B0502020202020204" pitchFamily="34" charset="0"/>
              </a:rPr>
              <a:t>Cerritos College</a:t>
            </a: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b="0" dirty="0">
                <a:latin typeface="Century Gothic" panose="020B0502020202020204" pitchFamily="34" charset="0"/>
              </a:rPr>
              <a:t>Southwestern College</a:t>
            </a: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dirty="0">
                <a:latin typeface="Century Gothic" panose="020B0502020202020204" pitchFamily="34" charset="0"/>
              </a:rPr>
              <a:t>Norco College</a:t>
            </a: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b="0" dirty="0">
                <a:latin typeface="Century Gothic" panose="020B0502020202020204" pitchFamily="34" charset="0"/>
              </a:rPr>
              <a:t>El Camino College</a:t>
            </a: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b="0" dirty="0">
                <a:latin typeface="Century Gothic" panose="020B0502020202020204" pitchFamily="34" charset="0"/>
              </a:rPr>
              <a:t>Pierce </a:t>
            </a:r>
            <a:r>
              <a:rPr lang="en-US" altLang="en-US" sz="1400" b="0" dirty="0" smtClean="0">
                <a:latin typeface="Century Gothic" panose="020B0502020202020204" pitchFamily="34" charset="0"/>
              </a:rPr>
              <a:t>College</a:t>
            </a: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dirty="0" smtClean="0">
                <a:latin typeface="Century Gothic" panose="020B0502020202020204" pitchFamily="34" charset="0"/>
              </a:rPr>
              <a:t>Santa Ana College</a:t>
            </a: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b="0" dirty="0" smtClean="0">
                <a:latin typeface="Century Gothic" panose="020B0502020202020204" pitchFamily="34" charset="0"/>
              </a:rPr>
              <a:t>Santiago Canyon College</a:t>
            </a: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dirty="0" smtClean="0">
                <a:latin typeface="Century Gothic" panose="020B0502020202020204" pitchFamily="34" charset="0"/>
              </a:rPr>
              <a:t>Palomar College</a:t>
            </a: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b="0" dirty="0" smtClean="0">
                <a:latin typeface="Century Gothic" panose="020B0502020202020204" pitchFamily="34" charset="0"/>
              </a:rPr>
              <a:t>San Jose City College</a:t>
            </a: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dirty="0" smtClean="0">
                <a:latin typeface="Century Gothic" panose="020B0502020202020204" pitchFamily="34" charset="0"/>
              </a:rPr>
              <a:t>Evergreen Valley College</a:t>
            </a:r>
            <a:endParaRPr lang="en-US" altLang="en-US" sz="1400" b="0" dirty="0">
              <a:latin typeface="Century Gothic" panose="020B0502020202020204" pitchFamily="34" charset="0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127276" y="899514"/>
            <a:ext cx="4710149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97" tIns="48448" rIns="96897" bIns="48448"/>
          <a:lstStyle>
            <a:lvl1pPr marL="230188" indent="-230188" algn="ctr" defTabSz="968375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7400" indent="-303213" algn="ctr" defTabSz="968375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1263" indent="-242888" algn="ctr" defTabSz="968375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5450" indent="-241300" algn="ctr" defTabSz="968375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9638" indent="-241300" algn="ctr" defTabSz="968375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36838" indent="-241300" algn="ctr" defTabSz="968375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94038" indent="-241300" algn="ctr" defTabSz="968375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1238" indent="-241300" algn="ctr" defTabSz="968375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8438" indent="-241300" algn="ctr" defTabSz="968375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altLang="en-US" sz="1400" b="0" u="sng" dirty="0">
              <a:latin typeface="Century Gothic" panose="020B0502020202020204" pitchFamily="34" charset="0"/>
            </a:endParaRP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b="0" dirty="0">
                <a:latin typeface="Century Gothic" panose="020B0502020202020204" pitchFamily="34" charset="0"/>
              </a:rPr>
              <a:t>Coast Community College District</a:t>
            </a: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b="0" dirty="0">
                <a:latin typeface="Century Gothic" panose="020B0502020202020204" pitchFamily="34" charset="0"/>
              </a:rPr>
              <a:t>Kern Community College District</a:t>
            </a: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b="0" dirty="0">
                <a:latin typeface="Century Gothic" panose="020B0502020202020204" pitchFamily="34" charset="0"/>
              </a:rPr>
              <a:t>Long Beach Community College District</a:t>
            </a: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b="0" dirty="0">
                <a:latin typeface="Century Gothic" panose="020B0502020202020204" pitchFamily="34" charset="0"/>
              </a:rPr>
              <a:t>Mt. San Antonio College District</a:t>
            </a: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b="0" dirty="0">
                <a:latin typeface="Century Gothic" panose="020B0502020202020204" pitchFamily="34" charset="0"/>
              </a:rPr>
              <a:t>Cerritos Community College District</a:t>
            </a: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dirty="0">
                <a:latin typeface="Century Gothic" panose="020B0502020202020204" pitchFamily="34" charset="0"/>
              </a:rPr>
              <a:t>Riverside Community College District</a:t>
            </a: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b="0" dirty="0">
                <a:latin typeface="Century Gothic" panose="020B0502020202020204" pitchFamily="34" charset="0"/>
              </a:rPr>
              <a:t>El Camino College District</a:t>
            </a: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b="0" dirty="0">
                <a:latin typeface="Century Gothic" panose="020B0502020202020204" pitchFamily="34" charset="0"/>
              </a:rPr>
              <a:t>Los Angeles Community College District</a:t>
            </a: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b="0" dirty="0">
                <a:latin typeface="Century Gothic" panose="020B0502020202020204" pitchFamily="34" charset="0"/>
              </a:rPr>
              <a:t>Southwestern Community College </a:t>
            </a:r>
            <a:r>
              <a:rPr lang="en-US" altLang="en-US" sz="1400" b="0" dirty="0" smtClean="0">
                <a:latin typeface="Century Gothic" panose="020B0502020202020204" pitchFamily="34" charset="0"/>
              </a:rPr>
              <a:t>District</a:t>
            </a: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dirty="0" smtClean="0">
                <a:latin typeface="Century Gothic" panose="020B0502020202020204" pitchFamily="34" charset="0"/>
              </a:rPr>
              <a:t>Rancho Santiago Community College District</a:t>
            </a: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dirty="0" smtClean="0">
                <a:latin typeface="Century Gothic" panose="020B0502020202020204" pitchFamily="34" charset="0"/>
              </a:rPr>
              <a:t>Barstow Community College</a:t>
            </a: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b="0" dirty="0" smtClean="0">
                <a:latin typeface="Century Gothic" panose="020B0502020202020204" pitchFamily="34" charset="0"/>
              </a:rPr>
              <a:t>Palo Verde Community College District</a:t>
            </a: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dirty="0" smtClean="0">
                <a:latin typeface="Century Gothic" panose="020B0502020202020204" pitchFamily="34" charset="0"/>
              </a:rPr>
              <a:t>Palomar Community College District</a:t>
            </a: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400" dirty="0" smtClean="0">
                <a:latin typeface="Century Gothic" panose="020B0502020202020204" pitchFamily="34" charset="0"/>
              </a:rPr>
              <a:t>San Jose Evergreen Community College District</a:t>
            </a:r>
            <a:endParaRPr lang="en-US" altLang="en-US" sz="1400" b="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US" altLang="en-US" sz="1400" b="0" dirty="0">
              <a:solidFill>
                <a:srgbClr val="2B788C"/>
              </a:solidFill>
              <a:latin typeface="Trajan Pro" panose="02020502050506020301" pitchFamily="18" charset="0"/>
            </a:endParaRPr>
          </a:p>
          <a:p>
            <a:pPr>
              <a:lnSpc>
                <a:spcPct val="110000"/>
              </a:lnSpc>
            </a:pPr>
            <a:endParaRPr lang="en-US" altLang="en-US" sz="1500" b="0" dirty="0">
              <a:solidFill>
                <a:srgbClr val="5C665E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639238" y="838159"/>
            <a:ext cx="1788084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97" tIns="48448" rIns="96897" bIns="48448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CWP   HPI</a:t>
            </a:r>
            <a:endParaRPr lang="en-US" altLang="en-US" sz="1200" b="0" dirty="0">
              <a:latin typeface="Trajan Pro" panose="02020502050506020301" pitchFamily="18" charset="0"/>
            </a:endParaRPr>
          </a:p>
          <a:p>
            <a:endParaRPr lang="en-US" altLang="en-US" sz="1200" b="0" dirty="0">
              <a:solidFill>
                <a:srgbClr val="2B788C"/>
              </a:solidFill>
              <a:latin typeface="Trajan Pro" panose="02020502050506020301" pitchFamily="18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9174030" y="836879"/>
            <a:ext cx="189592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97" tIns="48448" rIns="96897" bIns="48448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CWP   HPI</a:t>
            </a:r>
            <a:endParaRPr lang="en-US" altLang="en-US" sz="1200" b="0" dirty="0">
              <a:latin typeface="Trajan Pro" panose="02020502050506020301" pitchFamily="18" charset="0"/>
            </a:endParaRPr>
          </a:p>
          <a:p>
            <a:pPr algn="r"/>
            <a:endParaRPr lang="en-US" altLang="en-US" sz="1200" b="0" dirty="0">
              <a:solidFill>
                <a:srgbClr val="2B788C"/>
              </a:solidFill>
              <a:latin typeface="Trajan Pro" panose="02020502050506020301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59670" y="1320002"/>
            <a:ext cx="65565" cy="65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172287" y="1327686"/>
            <a:ext cx="65565" cy="65565"/>
          </a:xfrm>
          <a:prstGeom prst="ellipse">
            <a:avLst/>
          </a:prstGeom>
          <a:solidFill>
            <a:srgbClr val="77A22F"/>
          </a:solidFill>
          <a:ln w="38100">
            <a:solidFill>
              <a:srgbClr val="77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760742" y="1598106"/>
            <a:ext cx="65565" cy="65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173359" y="1605790"/>
            <a:ext cx="65565" cy="65565"/>
          </a:xfrm>
          <a:prstGeom prst="ellipse">
            <a:avLst/>
          </a:prstGeom>
          <a:solidFill>
            <a:srgbClr val="77A22F"/>
          </a:solidFill>
          <a:ln w="38100">
            <a:solidFill>
              <a:srgbClr val="77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762416" y="1871089"/>
            <a:ext cx="65565" cy="65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175033" y="1878773"/>
            <a:ext cx="65565" cy="65565"/>
          </a:xfrm>
          <a:prstGeom prst="ellipse">
            <a:avLst/>
          </a:prstGeom>
          <a:solidFill>
            <a:srgbClr val="77A22F"/>
          </a:solidFill>
          <a:ln w="38100">
            <a:solidFill>
              <a:srgbClr val="77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761345" y="2150663"/>
            <a:ext cx="65565" cy="65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173962" y="2158347"/>
            <a:ext cx="65565" cy="65565"/>
          </a:xfrm>
          <a:prstGeom prst="ellipse">
            <a:avLst/>
          </a:prstGeom>
          <a:solidFill>
            <a:srgbClr val="77A22F"/>
          </a:solidFill>
          <a:ln w="38100">
            <a:solidFill>
              <a:srgbClr val="77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762417" y="2428767"/>
            <a:ext cx="65565" cy="65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175034" y="2436451"/>
            <a:ext cx="65565" cy="65565"/>
          </a:xfrm>
          <a:prstGeom prst="ellipse">
            <a:avLst/>
          </a:prstGeom>
          <a:solidFill>
            <a:srgbClr val="77A22F"/>
          </a:solidFill>
          <a:ln w="38100">
            <a:solidFill>
              <a:srgbClr val="77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176708" y="2709434"/>
            <a:ext cx="65565" cy="65565"/>
          </a:xfrm>
          <a:prstGeom prst="ellipse">
            <a:avLst/>
          </a:prstGeom>
          <a:solidFill>
            <a:srgbClr val="77A22F"/>
          </a:solidFill>
          <a:ln w="38100">
            <a:solidFill>
              <a:srgbClr val="77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6173961" y="2987343"/>
            <a:ext cx="65565" cy="65565"/>
          </a:xfrm>
          <a:prstGeom prst="ellipse">
            <a:avLst/>
          </a:prstGeom>
          <a:solidFill>
            <a:srgbClr val="77A22F"/>
          </a:solidFill>
          <a:ln w="38100">
            <a:solidFill>
              <a:srgbClr val="77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75033" y="3265447"/>
            <a:ext cx="65565" cy="65565"/>
          </a:xfrm>
          <a:prstGeom prst="ellipse">
            <a:avLst/>
          </a:prstGeom>
          <a:solidFill>
            <a:srgbClr val="77A22F"/>
          </a:solidFill>
          <a:ln w="38100">
            <a:solidFill>
              <a:srgbClr val="77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764090" y="3530746"/>
            <a:ext cx="65565" cy="65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176707" y="3538430"/>
            <a:ext cx="65565" cy="65565"/>
          </a:xfrm>
          <a:prstGeom prst="ellipse">
            <a:avLst/>
          </a:prstGeom>
          <a:solidFill>
            <a:srgbClr val="77A22F"/>
          </a:solidFill>
          <a:ln w="38100">
            <a:solidFill>
              <a:srgbClr val="77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763019" y="3810320"/>
            <a:ext cx="65565" cy="65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175636" y="3818004"/>
            <a:ext cx="65565" cy="65565"/>
          </a:xfrm>
          <a:prstGeom prst="ellipse">
            <a:avLst/>
          </a:prstGeom>
          <a:solidFill>
            <a:srgbClr val="77A22F"/>
          </a:solidFill>
          <a:ln w="38100">
            <a:solidFill>
              <a:srgbClr val="77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64091" y="4088424"/>
            <a:ext cx="65565" cy="65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765765" y="4361407"/>
            <a:ext cx="65565" cy="65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0392630" y="1316954"/>
            <a:ext cx="65565" cy="65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0805247" y="1324638"/>
            <a:ext cx="65565" cy="65565"/>
          </a:xfrm>
          <a:prstGeom prst="ellipse">
            <a:avLst/>
          </a:prstGeom>
          <a:solidFill>
            <a:srgbClr val="77A22F"/>
          </a:solidFill>
          <a:ln w="38100">
            <a:solidFill>
              <a:srgbClr val="77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10393702" y="1595058"/>
            <a:ext cx="65565" cy="65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10806319" y="1602742"/>
            <a:ext cx="65565" cy="65565"/>
          </a:xfrm>
          <a:prstGeom prst="ellipse">
            <a:avLst/>
          </a:prstGeom>
          <a:solidFill>
            <a:srgbClr val="77A22F"/>
          </a:solidFill>
          <a:ln w="38100">
            <a:solidFill>
              <a:srgbClr val="77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10395376" y="1868041"/>
            <a:ext cx="65565" cy="65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10807993" y="1875725"/>
            <a:ext cx="65565" cy="65565"/>
          </a:xfrm>
          <a:prstGeom prst="ellipse">
            <a:avLst/>
          </a:prstGeom>
          <a:solidFill>
            <a:srgbClr val="77A22F"/>
          </a:solidFill>
          <a:ln w="38100">
            <a:solidFill>
              <a:srgbClr val="77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10394305" y="2147615"/>
            <a:ext cx="65565" cy="65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10806922" y="2155299"/>
            <a:ext cx="65565" cy="65565"/>
          </a:xfrm>
          <a:prstGeom prst="ellipse">
            <a:avLst/>
          </a:prstGeom>
          <a:solidFill>
            <a:srgbClr val="77A22F"/>
          </a:solidFill>
          <a:ln w="38100">
            <a:solidFill>
              <a:srgbClr val="77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10395377" y="2425719"/>
            <a:ext cx="65565" cy="65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10807994" y="2433403"/>
            <a:ext cx="65565" cy="65565"/>
          </a:xfrm>
          <a:prstGeom prst="ellipse">
            <a:avLst/>
          </a:prstGeom>
          <a:solidFill>
            <a:srgbClr val="77A22F"/>
          </a:solidFill>
          <a:ln w="38100">
            <a:solidFill>
              <a:srgbClr val="77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10397051" y="2698702"/>
            <a:ext cx="65565" cy="65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10809668" y="2706386"/>
            <a:ext cx="65565" cy="65565"/>
          </a:xfrm>
          <a:prstGeom prst="ellipse">
            <a:avLst/>
          </a:prstGeom>
          <a:solidFill>
            <a:srgbClr val="77A22F"/>
          </a:solidFill>
          <a:ln w="38100">
            <a:solidFill>
              <a:srgbClr val="77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0394304" y="2976611"/>
            <a:ext cx="65565" cy="65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0806921" y="2984295"/>
            <a:ext cx="65565" cy="65565"/>
          </a:xfrm>
          <a:prstGeom prst="ellipse">
            <a:avLst/>
          </a:prstGeom>
          <a:solidFill>
            <a:srgbClr val="77A22F"/>
          </a:solidFill>
          <a:ln w="38100">
            <a:solidFill>
              <a:srgbClr val="77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10395376" y="3254715"/>
            <a:ext cx="65565" cy="65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10397050" y="3527698"/>
            <a:ext cx="65565" cy="65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10809667" y="3535382"/>
            <a:ext cx="65565" cy="65565"/>
          </a:xfrm>
          <a:prstGeom prst="ellipse">
            <a:avLst/>
          </a:prstGeom>
          <a:solidFill>
            <a:srgbClr val="77A22F"/>
          </a:solidFill>
          <a:ln w="38100">
            <a:solidFill>
              <a:srgbClr val="77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10395979" y="3807272"/>
            <a:ext cx="65565" cy="65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10808596" y="3814956"/>
            <a:ext cx="65565" cy="65565"/>
          </a:xfrm>
          <a:prstGeom prst="ellipse">
            <a:avLst/>
          </a:prstGeom>
          <a:solidFill>
            <a:srgbClr val="77A22F"/>
          </a:solidFill>
          <a:ln w="38100">
            <a:solidFill>
              <a:srgbClr val="77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10397051" y="4085376"/>
            <a:ext cx="65565" cy="65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10809668" y="4093060"/>
            <a:ext cx="65565" cy="65565"/>
          </a:xfrm>
          <a:prstGeom prst="ellipse">
            <a:avLst/>
          </a:prstGeom>
          <a:solidFill>
            <a:srgbClr val="77A22F"/>
          </a:solidFill>
          <a:ln w="38100">
            <a:solidFill>
              <a:srgbClr val="77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0811342" y="4366043"/>
            <a:ext cx="65565" cy="65565"/>
          </a:xfrm>
          <a:prstGeom prst="ellipse">
            <a:avLst/>
          </a:prstGeom>
          <a:solidFill>
            <a:srgbClr val="77A22F"/>
          </a:solidFill>
          <a:ln w="38100">
            <a:solidFill>
              <a:srgbClr val="77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10806619" y="4638758"/>
            <a:ext cx="65565" cy="65565"/>
          </a:xfrm>
          <a:prstGeom prst="ellipse">
            <a:avLst/>
          </a:prstGeom>
          <a:solidFill>
            <a:srgbClr val="77A22F"/>
          </a:solidFill>
          <a:ln w="38100">
            <a:solidFill>
              <a:srgbClr val="77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10805548" y="4918332"/>
            <a:ext cx="65565" cy="65565"/>
          </a:xfrm>
          <a:prstGeom prst="ellipse">
            <a:avLst/>
          </a:prstGeom>
          <a:solidFill>
            <a:srgbClr val="77A22F"/>
          </a:solidFill>
          <a:ln w="38100">
            <a:solidFill>
              <a:srgbClr val="77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0394003" y="5188752"/>
            <a:ext cx="65565" cy="65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0806620" y="5196436"/>
            <a:ext cx="65565" cy="65565"/>
          </a:xfrm>
          <a:prstGeom prst="ellipse">
            <a:avLst/>
          </a:prstGeom>
          <a:solidFill>
            <a:srgbClr val="77A22F"/>
          </a:solidFill>
          <a:ln w="38100">
            <a:solidFill>
              <a:srgbClr val="77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10395677" y="5461735"/>
            <a:ext cx="65565" cy="65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5771861" y="4632679"/>
            <a:ext cx="65565" cy="65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10397354" y="5736252"/>
            <a:ext cx="65565" cy="65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5762417" y="4902724"/>
            <a:ext cx="65565" cy="65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6175034" y="4910408"/>
            <a:ext cx="65565" cy="65565"/>
          </a:xfrm>
          <a:prstGeom prst="ellipse">
            <a:avLst/>
          </a:prstGeom>
          <a:solidFill>
            <a:srgbClr val="77A22F"/>
          </a:solidFill>
          <a:ln w="38100">
            <a:solidFill>
              <a:srgbClr val="77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10806922" y="5463643"/>
            <a:ext cx="65565" cy="65565"/>
          </a:xfrm>
          <a:prstGeom prst="ellipse">
            <a:avLst/>
          </a:prstGeom>
          <a:solidFill>
            <a:srgbClr val="77A22F"/>
          </a:solidFill>
          <a:ln w="38100">
            <a:solidFill>
              <a:srgbClr val="77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10394305" y="6019882"/>
            <a:ext cx="65565" cy="65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10806922" y="6027566"/>
            <a:ext cx="65565" cy="65565"/>
          </a:xfrm>
          <a:prstGeom prst="ellipse">
            <a:avLst/>
          </a:prstGeom>
          <a:solidFill>
            <a:srgbClr val="77A22F"/>
          </a:solidFill>
          <a:ln w="38100">
            <a:solidFill>
              <a:srgbClr val="77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10395377" y="6297986"/>
            <a:ext cx="65565" cy="65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10807994" y="6305670"/>
            <a:ext cx="65565" cy="65565"/>
          </a:xfrm>
          <a:prstGeom prst="ellipse">
            <a:avLst/>
          </a:prstGeom>
          <a:solidFill>
            <a:srgbClr val="77A22F"/>
          </a:solidFill>
          <a:ln w="38100">
            <a:solidFill>
              <a:srgbClr val="77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4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12192000" cy="2834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87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455863" algn="l"/>
              </a:tabLst>
            </a:pPr>
            <a:r>
              <a:rPr lang="en-US" sz="2400" b="1" spc="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GOALS</a:t>
            </a:r>
            <a:endParaRPr lang="en-US" sz="2400" b="1" spc="6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0" y="820424"/>
            <a:ext cx="4572000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299063" y="1360158"/>
            <a:ext cx="7454537" cy="267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97" tIns="48448" rIns="96897" bIns="48448"/>
          <a:lstStyle/>
          <a:p>
            <a:pPr marL="285750" indent="-285750">
              <a:lnSpc>
                <a:spcPct val="11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</a:pPr>
            <a:r>
              <a:rPr lang="en-US" altLang="en-US" sz="1700" dirty="0">
                <a:latin typeface="Century Gothic" panose="020B0502020202020204" pitchFamily="34" charset="0"/>
                <a:cs typeface="Arial" panose="020B0604020202020204" pitchFamily="34" charset="0"/>
              </a:rPr>
              <a:t>Campus involvement in the </a:t>
            </a:r>
            <a:r>
              <a:rPr lang="en-US" altLang="en-US" sz="17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process</a:t>
            </a: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</a:pPr>
            <a:endParaRPr lang="en-US" altLang="en-US" sz="17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</a:pPr>
            <a:r>
              <a:rPr lang="en-US" altLang="en-US" sz="1700" dirty="0">
                <a:latin typeface="Century Gothic" panose="020B0502020202020204" pitchFamily="34" charset="0"/>
                <a:cs typeface="Arial" panose="020B0604020202020204" pitchFamily="34" charset="0"/>
              </a:rPr>
              <a:t>Provide the optimal physical setting to support the academic mission of the college</a:t>
            </a: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</a:pPr>
            <a:endParaRPr lang="en-US" altLang="en-US" sz="17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</a:pPr>
            <a:r>
              <a:rPr lang="en-US" altLang="en-US" sz="17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Provide </a:t>
            </a:r>
            <a:r>
              <a:rPr lang="en-US" altLang="en-US" sz="1700" dirty="0">
                <a:latin typeface="Century Gothic" panose="020B0502020202020204" pitchFamily="34" charset="0"/>
                <a:cs typeface="Arial" panose="020B0604020202020204" pitchFamily="34" charset="0"/>
              </a:rPr>
              <a:t>a blueprint for </a:t>
            </a:r>
            <a:r>
              <a:rPr lang="en-US" altLang="en-US" sz="17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campus development </a:t>
            </a:r>
            <a:r>
              <a:rPr lang="en-US" altLang="en-US" sz="1700" dirty="0">
                <a:latin typeface="Century Gothic" panose="020B0502020202020204" pitchFamily="34" charset="0"/>
                <a:cs typeface="Arial" panose="020B0604020202020204" pitchFamily="34" charset="0"/>
              </a:rPr>
              <a:t>and a resource for decision-making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5000"/>
            </a:pPr>
            <a:endParaRPr lang="en-US" altLang="en-US" sz="17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3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12192000" cy="2834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87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455863" algn="l"/>
              </a:tabLst>
            </a:pPr>
            <a:r>
              <a:rPr lang="en-US" sz="2400" b="1" spc="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GUIDEING PRICIPLES</a:t>
            </a:r>
            <a:endParaRPr lang="en-US" sz="2400" b="1" spc="6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0" y="820424"/>
            <a:ext cx="4572000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709600" y="1360158"/>
            <a:ext cx="8693945" cy="286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97" tIns="48448" rIns="96897" bIns="48448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700" b="0" dirty="0">
                <a:latin typeface="Century Gothic" panose="020B0502020202020204" pitchFamily="34" charset="0"/>
              </a:rPr>
              <a:t>   All campus </a:t>
            </a:r>
            <a:r>
              <a:rPr lang="en-US" altLang="en-US" sz="17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planning begins with the </a:t>
            </a:r>
            <a:r>
              <a:rPr lang="en-US" altLang="en-US" sz="17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program of </a:t>
            </a:r>
            <a:r>
              <a:rPr lang="en-US" altLang="en-US" sz="17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instruction.</a:t>
            </a:r>
          </a:p>
          <a:p>
            <a:pPr marL="171450" indent="-1714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endParaRPr lang="en-US" altLang="en-US" sz="5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700" b="0" dirty="0">
                <a:latin typeface="Century Gothic" panose="020B0502020202020204" pitchFamily="34" charset="0"/>
              </a:rPr>
              <a:t>   Planning must be built with &amp; be </a:t>
            </a:r>
            <a:r>
              <a:rPr lang="en-US" altLang="en-US" sz="17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supported by </a:t>
            </a:r>
            <a:r>
              <a:rPr lang="en-US" altLang="en-US" sz="17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the college community.</a:t>
            </a:r>
          </a:p>
          <a:p>
            <a:pPr marL="171450" indent="-1714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endParaRPr lang="en-US" altLang="en-US" sz="500" b="1" dirty="0">
              <a:solidFill>
                <a:srgbClr val="B10515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700" b="0" dirty="0">
                <a:latin typeface="Century Gothic" panose="020B0502020202020204" pitchFamily="34" charset="0"/>
              </a:rPr>
              <a:t>   All plans must be </a:t>
            </a:r>
            <a:r>
              <a:rPr lang="en-US" altLang="en-US" sz="17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integrated into a unified </a:t>
            </a:r>
            <a:r>
              <a:rPr lang="en-US" altLang="en-US" sz="17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whole</a:t>
            </a:r>
            <a:r>
              <a:rPr lang="en-US" altLang="en-US" sz="1700" b="0" dirty="0" smtClean="0">
                <a:latin typeface="Century Gothic" panose="020B0502020202020204" pitchFamily="34" charset="0"/>
              </a:rPr>
              <a:t>   </a:t>
            </a:r>
          </a:p>
          <a:p>
            <a:pPr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</a:pPr>
            <a:r>
              <a:rPr lang="en-US" altLang="en-US" sz="1700" dirty="0">
                <a:latin typeface="Century Gothic" panose="020B0502020202020204" pitchFamily="34" charset="0"/>
              </a:rPr>
              <a:t> </a:t>
            </a:r>
            <a:r>
              <a:rPr lang="en-US" altLang="en-US" sz="1700" dirty="0" smtClean="0">
                <a:latin typeface="Century Gothic" panose="020B0502020202020204" pitchFamily="34" charset="0"/>
              </a:rPr>
              <a:t>       </a:t>
            </a:r>
            <a:r>
              <a:rPr lang="en-US" altLang="en-US" sz="1700" b="0" dirty="0" smtClean="0">
                <a:latin typeface="Century Gothic" panose="020B0502020202020204" pitchFamily="34" charset="0"/>
              </a:rPr>
              <a:t>supporting the college’s strategic plan.</a:t>
            </a:r>
          </a:p>
          <a:p>
            <a:pPr marL="171450" indent="-1714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endParaRPr lang="en-US" altLang="en-US" sz="500" b="0" dirty="0">
              <a:latin typeface="Century Gothic" panose="020B0502020202020204" pitchFamily="34" charset="0"/>
            </a:endParaRP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700" b="0" dirty="0">
                <a:solidFill>
                  <a:srgbClr val="B10515"/>
                </a:solidFill>
                <a:latin typeface="Century Gothic" panose="020B0502020202020204" pitchFamily="34" charset="0"/>
              </a:rPr>
              <a:t>   </a:t>
            </a:r>
            <a:r>
              <a:rPr lang="en-US" altLang="en-US" sz="17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Hands on approach </a:t>
            </a:r>
            <a:r>
              <a:rPr lang="en-US" altLang="en-US" sz="1700" b="0" dirty="0">
                <a:latin typeface="Century Gothic" panose="020B0502020202020204" pitchFamily="34" charset="0"/>
              </a:rPr>
              <a:t>&amp; the ability to implement </a:t>
            </a:r>
            <a:r>
              <a:rPr lang="en-US" altLang="en-US" sz="1700" b="0" dirty="0" smtClean="0">
                <a:latin typeface="Century Gothic" panose="020B0502020202020204" pitchFamily="34" charset="0"/>
              </a:rPr>
              <a:t> the clients  </a:t>
            </a:r>
          </a:p>
          <a:p>
            <a:pPr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</a:pPr>
            <a:r>
              <a:rPr lang="en-US" altLang="en-US" sz="1700" dirty="0">
                <a:latin typeface="Century Gothic" panose="020B0502020202020204" pitchFamily="34" charset="0"/>
              </a:rPr>
              <a:t> </a:t>
            </a:r>
            <a:r>
              <a:rPr lang="en-US" altLang="en-US" sz="1700" dirty="0" smtClean="0">
                <a:latin typeface="Century Gothic" panose="020B0502020202020204" pitchFamily="34" charset="0"/>
              </a:rPr>
              <a:t>       </a:t>
            </a:r>
            <a:r>
              <a:rPr lang="en-US" altLang="en-US" sz="1700" b="0" dirty="0" smtClean="0">
                <a:latin typeface="Century Gothic" panose="020B0502020202020204" pitchFamily="34" charset="0"/>
              </a:rPr>
              <a:t>thoughts &amp; ideas into working plans </a:t>
            </a:r>
            <a:r>
              <a:rPr lang="en-US" altLang="en-US" sz="1700" b="0" dirty="0">
                <a:latin typeface="Century Gothic" panose="020B0502020202020204" pitchFamily="34" charset="0"/>
              </a:rPr>
              <a:t>&amp; finished products.</a:t>
            </a:r>
          </a:p>
        </p:txBody>
      </p:sp>
    </p:spTree>
    <p:extLst>
      <p:ext uri="{BB962C8B-B14F-4D97-AF65-F5344CB8AC3E}">
        <p14:creationId xmlns:p14="http://schemas.microsoft.com/office/powerpoint/2010/main" val="173099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12192000" cy="2834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87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455863" algn="l"/>
              </a:tabLst>
            </a:pPr>
            <a:r>
              <a:rPr lang="en-US" sz="2400" b="1" spc="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GOALS &amp; OBJECTIVES</a:t>
            </a:r>
            <a:endParaRPr lang="en-US" sz="2400" b="1" spc="6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0" y="820424"/>
            <a:ext cx="4572000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952795" y="1360158"/>
            <a:ext cx="8284370" cy="286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97" tIns="48448" rIns="96897" bIns="48448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700" b="0" dirty="0">
                <a:latin typeface="Century Gothic" panose="020B0502020202020204" pitchFamily="34" charset="0"/>
              </a:rPr>
              <a:t>   </a:t>
            </a:r>
            <a:r>
              <a:rPr lang="en-US" altLang="en-US" sz="1700" dirty="0" smtClean="0">
                <a:latin typeface="Century Gothic" panose="020B0502020202020204" pitchFamily="34" charset="0"/>
              </a:rPr>
              <a:t>Supporting student</a:t>
            </a:r>
            <a:r>
              <a:rPr lang="en-US" altLang="en-US" sz="1700" b="0" dirty="0" smtClean="0">
                <a:latin typeface="Century Gothic" panose="020B0502020202020204" pitchFamily="34" charset="0"/>
              </a:rPr>
              <a:t> </a:t>
            </a:r>
            <a:r>
              <a:rPr lang="en-US" altLang="en-US" sz="17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access, learning </a:t>
            </a:r>
            <a:r>
              <a:rPr lang="en-US" altLang="en-US" sz="1700" dirty="0" smtClean="0">
                <a:latin typeface="Century Gothic" panose="020B0502020202020204" pitchFamily="34" charset="0"/>
              </a:rPr>
              <a:t>&amp;</a:t>
            </a:r>
            <a:r>
              <a:rPr lang="en-US" altLang="en-US" sz="17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teaching.</a:t>
            </a:r>
          </a:p>
          <a:p>
            <a:pPr marL="171450" indent="-1714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endParaRPr lang="en-US" altLang="en-US" sz="5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700" b="0" dirty="0">
                <a:latin typeface="Century Gothic" panose="020B0502020202020204" pitchFamily="34" charset="0"/>
              </a:rPr>
              <a:t>   </a:t>
            </a:r>
            <a:r>
              <a:rPr lang="en-US" altLang="en-US" sz="1700" dirty="0" smtClean="0">
                <a:latin typeface="Century Gothic" panose="020B0502020202020204" pitchFamily="34" charset="0"/>
              </a:rPr>
              <a:t>Balancing &amp; supporting </a:t>
            </a:r>
            <a:r>
              <a:rPr lang="en-US" altLang="en-US" sz="17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socialization </a:t>
            </a:r>
            <a:r>
              <a:rPr lang="en-US" altLang="en-US" sz="1700" dirty="0" smtClean="0">
                <a:latin typeface="Century Gothic" panose="020B0502020202020204" pitchFamily="34" charset="0"/>
              </a:rPr>
              <a:t>&amp;</a:t>
            </a:r>
            <a:r>
              <a:rPr lang="en-US" altLang="en-US" sz="17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formal learning.</a:t>
            </a:r>
          </a:p>
          <a:p>
            <a:pPr marL="171450" indent="-1714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endParaRPr lang="en-US" altLang="en-US" sz="500" b="1" dirty="0">
              <a:solidFill>
                <a:srgbClr val="B10515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700" b="0" dirty="0">
                <a:latin typeface="Century Gothic" panose="020B0502020202020204" pitchFamily="34" charset="0"/>
              </a:rPr>
              <a:t>   </a:t>
            </a:r>
            <a:r>
              <a:rPr lang="en-US" altLang="en-US" sz="1700" dirty="0" smtClean="0">
                <a:latin typeface="Century Gothic" panose="020B0502020202020204" pitchFamily="34" charset="0"/>
              </a:rPr>
              <a:t>Creating</a:t>
            </a:r>
            <a:r>
              <a:rPr lang="en-US" altLang="en-US" sz="1700" b="0" dirty="0" smtClean="0">
                <a:latin typeface="Century Gothic" panose="020B0502020202020204" pitchFamily="34" charset="0"/>
              </a:rPr>
              <a:t> </a:t>
            </a:r>
            <a:r>
              <a:rPr lang="en-US" altLang="en-US" sz="17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unique “places”.</a:t>
            </a:r>
            <a:r>
              <a:rPr lang="en-US" altLang="en-US" sz="1700" b="0" dirty="0" smtClean="0">
                <a:latin typeface="Century Gothic" panose="020B0502020202020204" pitchFamily="34" charset="0"/>
              </a:rPr>
              <a:t>   </a:t>
            </a:r>
          </a:p>
          <a:p>
            <a:pPr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</a:pPr>
            <a:endParaRPr lang="en-US" altLang="en-US" sz="500" b="0" dirty="0">
              <a:latin typeface="Century Gothic" panose="020B0502020202020204" pitchFamily="34" charset="0"/>
            </a:endParaRP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700" b="0" dirty="0">
                <a:solidFill>
                  <a:srgbClr val="B10515"/>
                </a:solidFill>
                <a:latin typeface="Century Gothic" panose="020B0502020202020204" pitchFamily="34" charset="0"/>
              </a:rPr>
              <a:t>  </a:t>
            </a:r>
            <a:r>
              <a:rPr lang="en-US" altLang="en-US" sz="1700" b="0" dirty="0" smtClean="0">
                <a:solidFill>
                  <a:srgbClr val="B10515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700" dirty="0" smtClean="0">
                <a:latin typeface="Century Gothic" panose="020B0502020202020204" pitchFamily="34" charset="0"/>
              </a:rPr>
              <a:t>Fostering</a:t>
            </a:r>
            <a:r>
              <a:rPr lang="en-US" altLang="en-US" sz="1700" dirty="0">
                <a:latin typeface="Century Gothic" panose="020B0502020202020204" pitchFamily="34" charset="0"/>
              </a:rPr>
              <a:t> </a:t>
            </a:r>
            <a:r>
              <a:rPr lang="en-US" altLang="en-US" sz="17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environmental responsibility.</a:t>
            </a:r>
          </a:p>
          <a:p>
            <a:pPr marL="171450" indent="-1714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endParaRPr lang="en-US" altLang="en-US" sz="500" b="1" dirty="0" smtClean="0">
              <a:solidFill>
                <a:srgbClr val="B10515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700" b="0" dirty="0" smtClean="0">
                <a:latin typeface="Century Gothic" panose="020B0502020202020204" pitchFamily="34" charset="0"/>
              </a:rPr>
              <a:t>   </a:t>
            </a:r>
            <a:r>
              <a:rPr lang="en-US" altLang="en-US" sz="1700" dirty="0" smtClean="0">
                <a:latin typeface="Century Gothic" panose="020B0502020202020204" pitchFamily="34" charset="0"/>
              </a:rPr>
              <a:t>Maintaining student</a:t>
            </a:r>
            <a:r>
              <a:rPr lang="en-US" altLang="en-US" sz="1700" b="0" dirty="0" smtClean="0">
                <a:latin typeface="Century Gothic" panose="020B0502020202020204" pitchFamily="34" charset="0"/>
              </a:rPr>
              <a:t> </a:t>
            </a:r>
            <a:r>
              <a:rPr lang="en-US" altLang="en-US" sz="17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safety.</a:t>
            </a:r>
            <a:r>
              <a:rPr lang="en-US" altLang="en-US" sz="1700" b="0" dirty="0" smtClean="0">
                <a:latin typeface="Century Gothic" panose="020B0502020202020204" pitchFamily="34" charset="0"/>
              </a:rPr>
              <a:t>   </a:t>
            </a:r>
          </a:p>
          <a:p>
            <a:pPr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</a:pPr>
            <a:endParaRPr lang="en-US" altLang="en-US" sz="500" b="0" dirty="0" smtClean="0">
              <a:latin typeface="Century Gothic" panose="020B0502020202020204" pitchFamily="34" charset="0"/>
            </a:endParaRPr>
          </a:p>
          <a:p>
            <a:pPr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</a:pPr>
            <a:endParaRPr lang="en-US" altLang="en-US" sz="17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88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12192000" cy="2834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87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455863" algn="l"/>
              </a:tabLst>
            </a:pPr>
            <a:r>
              <a:rPr lang="en-US" sz="2400" b="1" spc="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EMP &amp; FMP APPROACH</a:t>
            </a:r>
            <a:endParaRPr lang="en-US" sz="2400" b="1" spc="6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21424" y="820424"/>
            <a:ext cx="5432611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40556" y="1305086"/>
            <a:ext cx="6132211" cy="399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97" tIns="48448" rIns="96897" bIns="48448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700" b="0" dirty="0">
                <a:solidFill>
                  <a:srgbClr val="B10515"/>
                </a:solidFill>
                <a:latin typeface="Century Gothic" panose="020B0502020202020204" pitchFamily="34" charset="0"/>
              </a:rPr>
              <a:t>   </a:t>
            </a:r>
            <a:r>
              <a:rPr lang="en-US" altLang="en-US" sz="17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Projections for the Future</a:t>
            </a:r>
            <a:endParaRPr lang="en-US" altLang="en-US" sz="17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 algn="l">
              <a:lnSpc>
                <a:spcPct val="110000"/>
              </a:lnSpc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500" b="0" dirty="0">
                <a:latin typeface="Century Gothic" panose="020B0502020202020204" pitchFamily="34" charset="0"/>
              </a:rPr>
              <a:t>  </a:t>
            </a:r>
            <a:r>
              <a:rPr lang="en-US" altLang="en-US" sz="1500" dirty="0" smtClean="0">
                <a:latin typeface="Century Gothic" panose="020B0502020202020204" pitchFamily="34" charset="0"/>
              </a:rPr>
              <a:t>Future Capacity for Growth</a:t>
            </a:r>
            <a:endParaRPr lang="en-US" altLang="en-US" sz="1500" b="0" dirty="0">
              <a:latin typeface="Century Gothic" panose="020B0502020202020204" pitchFamily="34" charset="0"/>
            </a:endParaRPr>
          </a:p>
          <a:p>
            <a:pPr marL="742950" lvl="1" indent="-285750" algn="l">
              <a:lnSpc>
                <a:spcPct val="110000"/>
              </a:lnSpc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500" b="0" dirty="0">
                <a:latin typeface="Century Gothic" panose="020B0502020202020204" pitchFamily="34" charset="0"/>
              </a:rPr>
              <a:t>  </a:t>
            </a:r>
            <a:r>
              <a:rPr lang="en-US" altLang="en-US" sz="1500" dirty="0" smtClean="0">
                <a:latin typeface="Century Gothic" panose="020B0502020202020204" pitchFamily="34" charset="0"/>
              </a:rPr>
              <a:t>WSCH Growth as Applied to the Future Program of Instruction</a:t>
            </a:r>
            <a:r>
              <a:rPr lang="en-US" altLang="en-US" sz="1500" b="0" dirty="0" smtClean="0">
                <a:latin typeface="Century Gothic" panose="020B0502020202020204" pitchFamily="34" charset="0"/>
              </a:rPr>
              <a:t> </a:t>
            </a:r>
            <a:endParaRPr lang="en-US" altLang="en-US" sz="1500" dirty="0">
              <a:latin typeface="Century Gothic" panose="020B0502020202020204" pitchFamily="34" charset="0"/>
            </a:endParaRPr>
          </a:p>
          <a:p>
            <a:pPr marL="742950" lvl="1" indent="-285750" algn="l">
              <a:lnSpc>
                <a:spcPct val="110000"/>
              </a:lnSpc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</a:pPr>
            <a:endParaRPr lang="en-US" altLang="en-US" sz="800" b="0" dirty="0" smtClean="0">
              <a:latin typeface="Century Gothic" panose="020B0502020202020204" pitchFamily="34" charset="0"/>
            </a:endParaRPr>
          </a:p>
          <a:p>
            <a:pPr marL="285750" indent="-28575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1700" b="0" dirty="0" smtClean="0">
                <a:latin typeface="Century Gothic" panose="020B0502020202020204" pitchFamily="34" charset="0"/>
              </a:rPr>
              <a:t>   </a:t>
            </a:r>
            <a:r>
              <a:rPr lang="en-US" altLang="en-US" sz="17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17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ridging the EMP &amp; FMP</a:t>
            </a:r>
            <a:endParaRPr lang="en-US" altLang="en-US" sz="1500" dirty="0">
              <a:latin typeface="Century Gothic" panose="020B0502020202020204" pitchFamily="34" charset="0"/>
            </a:endParaRPr>
          </a:p>
          <a:p>
            <a:pPr marL="742950" lvl="1" indent="-285750" algn="l">
              <a:lnSpc>
                <a:spcPct val="110000"/>
              </a:lnSpc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</a:pPr>
            <a:endParaRPr lang="en-US" altLang="en-US" sz="800" b="0" dirty="0" smtClean="0">
              <a:latin typeface="Century Gothic" panose="020B0502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967" y="3375054"/>
            <a:ext cx="5503523" cy="199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12192000" cy="28346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57795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EDUCATIONAL MASTER PLAN</a:t>
            </a:r>
            <a:endParaRPr lang="en-US" sz="2400" b="1" spc="6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29691" y="2039623"/>
            <a:ext cx="7323909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40525" y="6015930"/>
            <a:ext cx="111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7E"/>
                </a:solidFill>
                <a:latin typeface="Palatino Linotype" panose="02040502050505030304" pitchFamily="18" charset="0"/>
              </a:rPr>
              <a:t>Palo Verde Community College</a:t>
            </a:r>
            <a:endParaRPr lang="en-US" sz="2400" b="1" dirty="0">
              <a:solidFill>
                <a:srgbClr val="00337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0525" y="6382446"/>
            <a:ext cx="111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7E"/>
                </a:solidFill>
                <a:latin typeface="Century Gothic" panose="020B0502020202020204" pitchFamily="34" charset="0"/>
              </a:rPr>
              <a:t>Education Master Plan / Facilities Master Plan</a:t>
            </a:r>
            <a:endParaRPr lang="en-US" sz="1600" dirty="0">
              <a:solidFill>
                <a:srgbClr val="00337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0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7711</TotalTime>
  <Words>1656</Words>
  <Application>Microsoft Macintosh PowerPoint</Application>
  <PresentationFormat>Custom</PresentationFormat>
  <Paragraphs>444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 Choi</dc:creator>
  <cp:lastModifiedBy>Fred Trapp</cp:lastModifiedBy>
  <cp:revision>181</cp:revision>
  <cp:lastPrinted>2014-11-17T20:16:49Z</cp:lastPrinted>
  <dcterms:created xsi:type="dcterms:W3CDTF">2014-09-16T15:40:41Z</dcterms:created>
  <dcterms:modified xsi:type="dcterms:W3CDTF">2015-10-19T01:32:37Z</dcterms:modified>
</cp:coreProperties>
</file>